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3"/>
  </p:notesMasterIdLst>
  <p:sldIdLst>
    <p:sldId id="256" r:id="rId2"/>
    <p:sldId id="483" r:id="rId3"/>
    <p:sldId id="461" r:id="rId4"/>
    <p:sldId id="452" r:id="rId5"/>
    <p:sldId id="458" r:id="rId6"/>
    <p:sldId id="453" r:id="rId7"/>
    <p:sldId id="456" r:id="rId8"/>
    <p:sldId id="484" r:id="rId9"/>
    <p:sldId id="471" r:id="rId10"/>
    <p:sldId id="476" r:id="rId11"/>
    <p:sldId id="442" r:id="rId12"/>
    <p:sldId id="281" r:id="rId13"/>
    <p:sldId id="320" r:id="rId14"/>
    <p:sldId id="514" r:id="rId15"/>
    <p:sldId id="296" r:id="rId16"/>
    <p:sldId id="466" r:id="rId17"/>
    <p:sldId id="489" r:id="rId18"/>
    <p:sldId id="490" r:id="rId19"/>
    <p:sldId id="491" r:id="rId20"/>
    <p:sldId id="341" r:id="rId21"/>
    <p:sldId id="285" r:id="rId22"/>
    <p:sldId id="340" r:id="rId23"/>
    <p:sldId id="370" r:id="rId24"/>
    <p:sldId id="266" r:id="rId25"/>
    <p:sldId id="342" r:id="rId26"/>
    <p:sldId id="313" r:id="rId27"/>
    <p:sldId id="346" r:id="rId28"/>
    <p:sldId id="351" r:id="rId29"/>
    <p:sldId id="352" r:id="rId30"/>
    <p:sldId id="353" r:id="rId31"/>
    <p:sldId id="495" r:id="rId32"/>
    <p:sldId id="496" r:id="rId33"/>
    <p:sldId id="371" r:id="rId34"/>
    <p:sldId id="372" r:id="rId35"/>
    <p:sldId id="373" r:id="rId36"/>
    <p:sldId id="374" r:id="rId37"/>
    <p:sldId id="403" r:id="rId38"/>
    <p:sldId id="468" r:id="rId39"/>
    <p:sldId id="317" r:id="rId40"/>
    <p:sldId id="497" r:id="rId41"/>
    <p:sldId id="498" r:id="rId42"/>
    <p:sldId id="345" r:id="rId43"/>
    <p:sldId id="290" r:id="rId44"/>
    <p:sldId id="356" r:id="rId45"/>
    <p:sldId id="499" r:id="rId46"/>
    <p:sldId id="354" r:id="rId47"/>
    <p:sldId id="291" r:id="rId48"/>
    <p:sldId id="406" r:id="rId49"/>
    <p:sldId id="421" r:id="rId50"/>
    <p:sldId id="422" r:id="rId51"/>
    <p:sldId id="423" r:id="rId52"/>
    <p:sldId id="362" r:id="rId53"/>
    <p:sldId id="500" r:id="rId54"/>
    <p:sldId id="292" r:id="rId55"/>
    <p:sldId id="501" r:id="rId56"/>
    <p:sldId id="502" r:id="rId57"/>
    <p:sldId id="503" r:id="rId58"/>
    <p:sldId id="504" r:id="rId59"/>
    <p:sldId id="405" r:id="rId60"/>
    <p:sldId id="380" r:id="rId61"/>
    <p:sldId id="382" r:id="rId62"/>
    <p:sldId id="383" r:id="rId63"/>
    <p:sldId id="385" r:id="rId64"/>
    <p:sldId id="299" r:id="rId65"/>
    <p:sldId id="505" r:id="rId66"/>
    <p:sldId id="300" r:id="rId67"/>
    <p:sldId id="506" r:id="rId68"/>
    <p:sldId id="507" r:id="rId69"/>
    <p:sldId id="301" r:id="rId70"/>
    <p:sldId id="387" r:id="rId71"/>
    <p:sldId id="509" r:id="rId72"/>
    <p:sldId id="508" r:id="rId73"/>
    <p:sldId id="390" r:id="rId74"/>
    <p:sldId id="510" r:id="rId75"/>
    <p:sldId id="408" r:id="rId76"/>
    <p:sldId id="391" r:id="rId77"/>
    <p:sldId id="511" r:id="rId78"/>
    <p:sldId id="392" r:id="rId79"/>
    <p:sldId id="393" r:id="rId80"/>
    <p:sldId id="394" r:id="rId81"/>
    <p:sldId id="399" r:id="rId82"/>
    <p:sldId id="400" r:id="rId83"/>
    <p:sldId id="415" r:id="rId84"/>
    <p:sldId id="512" r:id="rId85"/>
    <p:sldId id="528" r:id="rId86"/>
    <p:sldId id="527" r:id="rId87"/>
    <p:sldId id="524" r:id="rId88"/>
    <p:sldId id="525" r:id="rId89"/>
    <p:sldId id="526" r:id="rId90"/>
    <p:sldId id="520" r:id="rId91"/>
    <p:sldId id="529" r:id="rId92"/>
    <p:sldId id="530" r:id="rId93"/>
    <p:sldId id="396" r:id="rId94"/>
    <p:sldId id="397" r:id="rId95"/>
    <p:sldId id="398" r:id="rId96"/>
    <p:sldId id="327" r:id="rId97"/>
    <p:sldId id="328" r:id="rId98"/>
    <p:sldId id="329" r:id="rId99"/>
    <p:sldId id="417" r:id="rId100"/>
    <p:sldId id="418" r:id="rId101"/>
    <p:sldId id="419" r:id="rId10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Mar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85" autoAdjust="0"/>
  </p:normalViewPr>
  <p:slideViewPr>
    <p:cSldViewPr>
      <p:cViewPr>
        <p:scale>
          <a:sx n="55" d="100"/>
          <a:sy n="55" d="100"/>
        </p:scale>
        <p:origin x="-3210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1F9F1-2E58-433B-BEAA-372829F64FB8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41D63-E444-4974-9AE8-5298FD2A7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dirty="0" smtClean="0"/>
              <a:t>повышенный уровень АД, </a:t>
            </a:r>
            <a:r>
              <a:rPr lang="ru-RU" dirty="0" err="1" smtClean="0"/>
              <a:t>дислипидемия</a:t>
            </a:r>
            <a:r>
              <a:rPr lang="ru-RU" dirty="0" smtClean="0"/>
              <a:t>, повышенный уровень глюкозы в крови, курение табака, пагубное потребление алкоголя, нерациональное питание, низкая физическая </a:t>
            </a:r>
            <a:r>
              <a:rPr lang="ru-RU" dirty="0" err="1" smtClean="0"/>
              <a:t>активность,избыточная</a:t>
            </a:r>
            <a:r>
              <a:rPr lang="ru-RU" dirty="0" smtClean="0"/>
              <a:t> масса тела или ожирение, потребления наркотических средств и психотропных веществ без назначения врача</a:t>
            </a:r>
          </a:p>
          <a:p>
            <a:pPr lvl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35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систолическое АД равно или выше 140 мм рт. ст., диастолическое АД равно или выше 90 мм рт. ст. либо проведение гипотензивной терапии. К числу граждан, имеющих данный ФР, относятся граждане, имеющие гипертоническую болезнь или симптоматические артериальные гипертензии (МКБ-10 коды I10–I15), а также</a:t>
            </a:r>
          </a:p>
          <a:p>
            <a:r>
              <a:rPr lang="ru-RU" dirty="0" smtClean="0"/>
              <a:t>Граждане с повышенным АД при отсутствии диагноза гипертонической болезни или симптоматической артериальной гипертензии (МКБ-10 код R03.0)</a:t>
            </a:r>
          </a:p>
          <a:p>
            <a:endParaRPr lang="ru-RU" dirty="0" smtClean="0"/>
          </a:p>
          <a:p>
            <a:r>
              <a:rPr lang="ru-RU" dirty="0" smtClean="0"/>
              <a:t>отклонение от нормы одного или более показателей липидного обмена (ОХС 5 </a:t>
            </a:r>
            <a:r>
              <a:rPr lang="ru-RU" dirty="0" err="1" smtClean="0"/>
              <a:t>ммоль</a:t>
            </a:r>
            <a:r>
              <a:rPr lang="ru-RU" dirty="0" smtClean="0"/>
              <a:t>/л и более;</a:t>
            </a:r>
          </a:p>
          <a:p>
            <a:r>
              <a:rPr lang="ru-RU" dirty="0" smtClean="0"/>
              <a:t>холестерин липопротеидов высокой плотности у мужчин менее 1,0 </a:t>
            </a:r>
            <a:r>
              <a:rPr lang="ru-RU" dirty="0" err="1" smtClean="0"/>
              <a:t>ммоль</a:t>
            </a:r>
            <a:r>
              <a:rPr lang="ru-RU" dirty="0" smtClean="0"/>
              <a:t>/л, у женщин менее 1,2 </a:t>
            </a:r>
            <a:r>
              <a:rPr lang="ru-RU" dirty="0" err="1" smtClean="0"/>
              <a:t>ммоль</a:t>
            </a:r>
            <a:r>
              <a:rPr lang="ru-RU" dirty="0" smtClean="0"/>
              <a:t>/л; холестерин</a:t>
            </a:r>
          </a:p>
          <a:p>
            <a:r>
              <a:rPr lang="ru-RU" dirty="0" smtClean="0"/>
              <a:t>липопротеидов низкой плотности более 3 </a:t>
            </a:r>
            <a:r>
              <a:rPr lang="ru-RU" dirty="0" err="1" smtClean="0"/>
              <a:t>ммоль</a:t>
            </a:r>
            <a:r>
              <a:rPr lang="ru-RU" dirty="0" smtClean="0"/>
              <a:t>/л; триглицериды более 1,7 </a:t>
            </a:r>
            <a:r>
              <a:rPr lang="ru-RU" dirty="0" err="1" smtClean="0"/>
              <a:t>ммоль</a:t>
            </a:r>
            <a:r>
              <a:rPr lang="ru-RU" dirty="0" smtClean="0"/>
              <a:t>/л) (МКБ-10 код E78).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8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28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Пункт 6. Диспансеризация взрослого населения проводится медицинскими организациями (иными организациями, осуществляющими медицинскую деятельность) (далее - медицинская организация) независимо от организационно-правовой формы, участвующими в реализации программы государственных гарантий бесплатного оказания гражданам медицинской помощи и территориальной программы государственных гарантий бесплатного оказания гражданам медицинской помощи в части оказания первичной медико-санитарной помощи, при наличии лицензии на осуществление медицинской деятельности, предусматривающей работы (услуги) по "медицинским осмотрам профилактическим", "терапии" или "общей врачебной практике (семейной медицине)", "акушерству и гинекологии"*(6) или "акушерству и гинекологии (за исключением использования вспомогательных репродуктивных технологий)", "акушерству и гинекологии (за исключением использования вспомогательных репродуктивных технологий и искусственного прерывания беременности)", "акушерскому делу" или "лечебному делу", "офтальмологии", "неврологии", "оториноларингологии (за исключением </a:t>
            </a:r>
            <a:r>
              <a:rPr lang="ru-RU" dirty="0" err="1" smtClean="0"/>
              <a:t>кохлеарной</a:t>
            </a:r>
            <a:r>
              <a:rPr lang="ru-RU" dirty="0" smtClean="0"/>
              <a:t> имплантации)", "хирургии", или "</a:t>
            </a:r>
            <a:r>
              <a:rPr lang="ru-RU" dirty="0" err="1" smtClean="0"/>
              <a:t>колопроктологии</a:t>
            </a:r>
            <a:r>
              <a:rPr lang="ru-RU" dirty="0" smtClean="0"/>
              <a:t>", "рентгенологии", "клинической лабораторной диагностике" или "лабораторной диагностике", "функциональной диагностике", "ультразвуковой диагностике", "эндоскопии".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21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Порядок и формы дачи информированного добровольного согласия на медицинское вмешательство и отказа от определенных видов медицинских вмешательств утверждены приказом Минздрав России от 20 декабря 2012 г. N 1177н.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Важно!</a:t>
            </a:r>
            <a:r>
              <a:rPr lang="ru-RU" sz="1200" dirty="0" smtClean="0"/>
              <a:t> В перечень видов медицинских вмешательств, на которые граждане дают информированное добровольное согласие при выборе врача и медицинской организации для получения ПМСП, (Приказ </a:t>
            </a:r>
            <a:r>
              <a:rPr lang="ru-RU" sz="1200" dirty="0" err="1" smtClean="0"/>
              <a:t>Минздравсоцразвития</a:t>
            </a:r>
            <a:r>
              <a:rPr lang="ru-RU" sz="1200" dirty="0" smtClean="0"/>
              <a:t> РФ от 23.04. 2012 г. N 390н) не содержит </a:t>
            </a:r>
            <a:r>
              <a:rPr lang="ru-RU" sz="1200" dirty="0" err="1" smtClean="0"/>
              <a:t>эзофагогастродуоденоскопии</a:t>
            </a:r>
            <a:r>
              <a:rPr lang="ru-RU" sz="1200" dirty="0" smtClean="0"/>
              <a:t>, </a:t>
            </a:r>
            <a:r>
              <a:rPr lang="ru-RU" sz="1200" dirty="0" err="1" smtClean="0"/>
              <a:t>колоноскопии</a:t>
            </a:r>
            <a:r>
              <a:rPr lang="ru-RU" sz="1200" dirty="0" smtClean="0"/>
              <a:t> и </a:t>
            </a:r>
            <a:r>
              <a:rPr lang="ru-RU" sz="1200" dirty="0" err="1" smtClean="0"/>
              <a:t>ректороманоскопии</a:t>
            </a:r>
            <a:r>
              <a:rPr lang="ru-RU" sz="1200" dirty="0" smtClean="0"/>
              <a:t>, входящих в объем 2-го этапа диспансеризации - поэтому брать дополнительное информированное согласие, если исследования показаны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01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приказ МЗ и социального развития РФ от 23.03.2012 г. N 252н "Об утверждении Порядка возложения на фельдшера, акушерку руководителем медицинской организации при организации оказания первичной медико-санитарной помощи и скорой медицинской помощи отдельных функций лечащего врача по непосредственному оказанию медицинской помощи пациенту в период наблюдения за ним и его лечения, в том числе по назначению и применению лекарственных препаратов, включая наркотические лекарственные препараты и психотропные лекарственные препараты" (зарегистрирован Министерством юстиции Российской Федерации 28 апреля 2012 г., регистрационный N 23971)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05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96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проведение медицинского осмотра гражданина по итогам первого и второго этапов диспансеризации, установление диагноза заболевания (состояния), определение группы здоровья, группы диспансерного наблюдения (с учетом заключений врачей-специалистов), назначение необходимого лечения, при наличии медицинских показаний направление на дополнительные диагностические исследования, не входящие в объем диспансеризации, для получения специализированной, в том числе высокотехнологичной, медицинской помощи, на санаторно-курортное лечение;</a:t>
            </a:r>
          </a:p>
          <a:p>
            <a:endParaRPr lang="ru-RU" dirty="0" smtClean="0"/>
          </a:p>
          <a:p>
            <a:r>
              <a:rPr lang="ru-RU" dirty="0" smtClean="0"/>
              <a:t>4)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62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842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1031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36351E2-0D64-4995-91EA-55FAE3BD8F6F}" type="slidenum">
              <a:rPr lang="ru-RU" sz="1200">
                <a:solidFill>
                  <a:prstClr val="black"/>
                </a:solidFill>
              </a:rPr>
              <a:pPr algn="r" eaLnBrk="1" hangingPunct="1"/>
              <a:t>33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z="1000" dirty="0" smtClean="0">
                <a:latin typeface="Arial" pitchFamily="34" charset="0"/>
              </a:rPr>
              <a:t>    Необходимо четко помнить, что новая модель оценки риска является инструментом первичной профилактики  и применима только к пациентам, не имеющим признаков заболеваний, связанных с атеросклерозом. Оценка риска проводится на основании следующих параметров: уровня систолического АД, общего холестерина, пола, возраста и статуса курения. </a:t>
            </a:r>
          </a:p>
          <a:p>
            <a:pPr eaLnBrk="1" hangingPunct="1"/>
            <a:r>
              <a:rPr lang="ru-RU" sz="1000" dirty="0" smtClean="0">
                <a:latin typeface="Arial" pitchFamily="34" charset="0"/>
              </a:rPr>
              <a:t>    Необходимо отметить, что таблица риска  не содержит конкретные  значения количественных параметров , а указывает лишь их  диапазоны. Это означает, что к примеру все пациенты со значениями систолического АД в пределах  120-139 </a:t>
            </a:r>
            <a:r>
              <a:rPr lang="ru-RU" sz="1000" dirty="0" err="1" smtClean="0">
                <a:latin typeface="Arial" pitchFamily="34" charset="0"/>
              </a:rPr>
              <a:t>мм.рт.ст</a:t>
            </a:r>
            <a:r>
              <a:rPr lang="ru-RU" sz="1000" dirty="0" smtClean="0">
                <a:latin typeface="Arial" pitchFamily="34" charset="0"/>
              </a:rPr>
              <a:t> попадают в клетку соответствующую уровню 120 </a:t>
            </a:r>
            <a:r>
              <a:rPr lang="ru-RU" sz="1000" dirty="0" err="1" smtClean="0">
                <a:latin typeface="Arial" pitchFamily="34" charset="0"/>
              </a:rPr>
              <a:t>мм.рт.ст</a:t>
            </a:r>
            <a:r>
              <a:rPr lang="ru-RU" sz="1000" dirty="0" smtClean="0">
                <a:latin typeface="Arial" pitchFamily="34" charset="0"/>
              </a:rPr>
              <a:t>.,  возрастного диапазона 40-49 лет – в клетку соответствующую 40 годам и с уровнями общего ХС  5,0 - 6,0 </a:t>
            </a:r>
            <a:r>
              <a:rPr lang="ru-RU" sz="1000" dirty="0" err="1" smtClean="0">
                <a:latin typeface="Arial" pitchFamily="34" charset="0"/>
              </a:rPr>
              <a:t>ммоль</a:t>
            </a:r>
            <a:r>
              <a:rPr lang="ru-RU" sz="1000" dirty="0" smtClean="0">
                <a:latin typeface="Arial" pitchFamily="34" charset="0"/>
              </a:rPr>
              <a:t>/л – в клетку соответствующую 5 </a:t>
            </a:r>
            <a:r>
              <a:rPr lang="ru-RU" sz="1000" dirty="0" err="1" smtClean="0">
                <a:latin typeface="Arial" pitchFamily="34" charset="0"/>
              </a:rPr>
              <a:t>ммоль</a:t>
            </a:r>
            <a:r>
              <a:rPr lang="ru-RU" sz="1000" dirty="0" smtClean="0">
                <a:latin typeface="Arial" pitchFamily="34" charset="0"/>
              </a:rPr>
              <a:t>/л. Цифры в клетках указывают на риск пациента в зависимости от различных уровней оцениваемых параметров. </a:t>
            </a:r>
          </a:p>
          <a:p>
            <a:pPr eaLnBrk="1" hangingPunct="1"/>
            <a:r>
              <a:rPr lang="ru-RU" sz="1000" dirty="0" smtClean="0">
                <a:latin typeface="Arial" pitchFamily="34" charset="0"/>
              </a:rPr>
              <a:t>    Например, 42-х летний курящий мужчина с уровнем общего ХС 5,3 </a:t>
            </a:r>
            <a:r>
              <a:rPr lang="ru-RU" sz="1000" dirty="0" err="1" smtClean="0">
                <a:latin typeface="Arial" pitchFamily="34" charset="0"/>
              </a:rPr>
              <a:t>ммоль</a:t>
            </a:r>
            <a:r>
              <a:rPr lang="ru-RU" sz="1000" dirty="0" smtClean="0">
                <a:latin typeface="Arial" pitchFamily="34" charset="0"/>
              </a:rPr>
              <a:t>/л и уровнем систолического АД 132 </a:t>
            </a:r>
            <a:r>
              <a:rPr lang="ru-RU" sz="1000" dirty="0" err="1" smtClean="0">
                <a:latin typeface="Arial" pitchFamily="34" charset="0"/>
              </a:rPr>
              <a:t>мм.рт.ст</a:t>
            </a:r>
            <a:r>
              <a:rPr lang="ru-RU" sz="1000" dirty="0" smtClean="0">
                <a:latin typeface="Arial" pitchFamily="34" charset="0"/>
              </a:rPr>
              <a:t>. имеет риск развития фатальных ССЗ  1%. Несмотря на то, что таблица риска ограничена возрастным диапазоном 40-65 лет очень важным моментом является  оценка  риска у молодых пациентов в возрасте от 20 до 30 лет  по достижению  60 летнего  возраста. Для этого необходимо уровни оцениваемых параметров у молодых перенести на 60 летний возраст и найти </a:t>
            </a:r>
            <a:r>
              <a:rPr lang="ru-RU" sz="1000" dirty="0" err="1" smtClean="0">
                <a:latin typeface="Arial" pitchFamily="34" charset="0"/>
              </a:rPr>
              <a:t>соотвествующую</a:t>
            </a:r>
            <a:r>
              <a:rPr lang="ru-RU" sz="1000" dirty="0" smtClean="0">
                <a:latin typeface="Arial" pitchFamily="34" charset="0"/>
              </a:rPr>
              <a:t> клетку риска. Это особенно важно при установлении высокого риска (5% и более),поскольку в этом случае на молодых лиц распространяются все рекомендации по немедикаментозному  и медикаментозному вмешательству в зависимости от уровня риска.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Абсолютный суммарный СС риск — это риск фатальных СС осложнений в течение предстоящих 10 лет.</a:t>
            </a:r>
          </a:p>
          <a:p>
            <a:r>
              <a:rPr lang="ru-RU" dirty="0" smtClean="0"/>
              <a:t>К фатальным осложнениям относятся: смерть от инфаркта миокарда, других форм ИБС, от инсульта, в </a:t>
            </a:r>
            <a:r>
              <a:rPr lang="ru-RU" dirty="0" err="1" smtClean="0"/>
              <a:t>т.ч</a:t>
            </a:r>
            <a:r>
              <a:rPr lang="ru-RU" dirty="0" smtClean="0"/>
              <a:t>. скоропостижная смерть и смерть в пределах 24 часов после появления симптомов, смерть от других </a:t>
            </a:r>
            <a:r>
              <a:rPr lang="ru-RU" dirty="0" err="1" smtClean="0"/>
              <a:t>некоронарогенных</a:t>
            </a:r>
            <a:r>
              <a:rPr lang="ru-RU" dirty="0" smtClean="0"/>
              <a:t> сердечно-сосудистых заболеваний (ССЗ), за исключением определенно </a:t>
            </a:r>
            <a:r>
              <a:rPr lang="ru-RU" dirty="0" err="1" smtClean="0"/>
              <a:t>неатеросклеротических</a:t>
            </a:r>
            <a:r>
              <a:rPr lang="ru-RU" dirty="0" smtClean="0"/>
              <a:t> причин смерти.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09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воздействия в течение 10 лет направленные на снижение распространенности указанных факторов риска обуславливают снижение смертности в среднем на 59 %.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78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Например, у человека, имеющего всего 2 ФР — курение и систолическое давление 160 мм рт. ст., в 5 раз выше вероятность развития СС осложнений, чем у человека сходного возраста без этих ФР. При отказе от курения у него же риск снизится до 3 (то есть в 1,5 раза).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58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8) участие в оформлении (ведении) медицинской документации;</a:t>
            </a:r>
          </a:p>
          <a:p>
            <a:endParaRPr lang="ru-RU" dirty="0" smtClean="0"/>
          </a:p>
          <a:p>
            <a:r>
              <a:rPr lang="ru-RU" dirty="0" smtClean="0"/>
              <a:t>9) подведение итогов диспансеризации на своем участке;</a:t>
            </a:r>
          </a:p>
          <a:p>
            <a:endParaRPr lang="ru-RU" dirty="0" smtClean="0"/>
          </a:p>
          <a:p>
            <a:r>
              <a:rPr lang="ru-RU" dirty="0" smtClean="0"/>
              <a:t>10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771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Приказ Министерства здравоохранения и социального развития РФ  от 15 мая 2012 г. N 543н</a:t>
            </a:r>
            <a:br>
              <a:rPr lang="ru-RU" dirty="0" smtClean="0"/>
            </a:br>
            <a:r>
              <a:rPr lang="ru-RU" dirty="0" smtClean="0"/>
              <a:t>"Об утверждении Положения об организации оказания первичной медико-санитарной помощи взрослому населению« (Приложение 27 – кабинет (отделение) медицинской профилактики)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1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47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53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в Европе мазок с шейки матки проводится у женщин с 25 до 69 лет 1 раз в 3 года; в США - с 21 до 65 лет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31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Европе маммография проводится всем женщинам с 50 до 69 лет, в США - с 40(50) до 75 лет</a:t>
            </a:r>
          </a:p>
          <a:p>
            <a:r>
              <a:rPr lang="ru-RU" dirty="0" smtClean="0"/>
              <a:t>в Европе анализ кала на скрытую кровь проводится с 55 до 69 лет 1-2 раза в год; В США – с 50 до 75 лет ежегодно, с 75 до 85 лет – только по желанию граждан, старше 85 лет – не проводится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47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Было 10) маммографию (для женщин в возрасте 39 лет и старше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37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Длительность течения абразивного преканцерозного </a:t>
            </a:r>
            <a:r>
              <a:rPr lang="ru-RU" dirty="0" err="1" smtClean="0"/>
              <a:t>хейлита</a:t>
            </a:r>
            <a:r>
              <a:rPr lang="ru-RU" dirty="0" smtClean="0"/>
              <a:t> </a:t>
            </a:r>
            <a:r>
              <a:rPr lang="ru-RU" dirty="0" err="1" smtClean="0"/>
              <a:t>Манганотти</a:t>
            </a:r>
            <a:r>
              <a:rPr lang="ru-RU" dirty="0" smtClean="0"/>
              <a:t> до его трансформации в рак индивидуальна. Может наступить быстрое </a:t>
            </a:r>
            <a:r>
              <a:rPr lang="ru-RU" dirty="0" err="1" smtClean="0"/>
              <a:t>озлокачествление</a:t>
            </a:r>
            <a:r>
              <a:rPr lang="ru-RU" dirty="0" smtClean="0"/>
              <a:t> процесса (через 4—6 </a:t>
            </a:r>
            <a:r>
              <a:rPr lang="ru-RU" dirty="0" err="1" smtClean="0"/>
              <a:t>мес</a:t>
            </a:r>
            <a:r>
              <a:rPr lang="ru-RU" dirty="0" smtClean="0"/>
              <a:t>); у некоторых больных оно наступает через 5—7 лет после начала заболевания. Клинические признаки, указывающие на возможное начало трансформации в рак, это появление уплотнения в основании и вокруг эрозии, со-</a:t>
            </a:r>
            <a:r>
              <a:rPr lang="ru-RU" dirty="0" err="1" smtClean="0"/>
              <a:t>сочковые</a:t>
            </a:r>
            <a:r>
              <a:rPr lang="ru-RU" dirty="0" smtClean="0"/>
              <a:t> разрастания на ее поверхности, кровоточивость после легкой </a:t>
            </a:r>
            <a:r>
              <a:rPr lang="ru-RU" dirty="0" err="1" smtClean="0"/>
              <a:t>травматизации</a:t>
            </a:r>
            <a:r>
              <a:rPr lang="ru-RU" dirty="0" smtClean="0"/>
              <a:t>, ороговение вокруг эрозии.</a:t>
            </a:r>
          </a:p>
          <a:p>
            <a:r>
              <a:rPr lang="ru-RU" dirty="0" smtClean="0"/>
              <a:t>Чаще </a:t>
            </a:r>
            <a:r>
              <a:rPr lang="ru-RU" b="1" dirty="0" smtClean="0"/>
              <a:t>лейкоплакия</a:t>
            </a:r>
            <a:r>
              <a:rPr lang="ru-RU" dirty="0" smtClean="0"/>
              <a:t> локализуется на слизистой оболочке щек, преимущественно у углов рта, на нижней губе, реже - на спинке или боковой поверхности языка, альвеолярном отростке и в области дна полости рта.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18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Первый этап может проводиться </a:t>
            </a:r>
            <a:r>
              <a:rPr lang="ru-RU" b="1" dirty="0" smtClean="0"/>
              <a:t>мобильными бригадами</a:t>
            </a:r>
            <a:r>
              <a:rPr lang="ru-RU" dirty="0" smtClean="0"/>
              <a:t>, осуществляющими свою деятельность в соответствии с правилами организации работы мобильных медицинских бригад, (Приложение N 8 к Положению об организации оказания первичной медико-санитарной помощи взрослому населению, утвержденному приказом Министерства здравоохранения и социального развития Российской Федерации от 15 мая 2012 г. N 543н).</a:t>
            </a:r>
          </a:p>
          <a:p>
            <a:r>
              <a:rPr lang="ru-RU" dirty="0" smtClean="0"/>
              <a:t>Удалены из объема обследования 1 этапа диспансеризации:</a:t>
            </a:r>
          </a:p>
          <a:p>
            <a:r>
              <a:rPr lang="ru-RU" dirty="0" smtClean="0"/>
              <a:t>профилактический прием (осмотр, консультация) врача-невролога (для граждан в возрасте 51 год и старше с периодичностью 1 раз в 6 лет)</a:t>
            </a:r>
          </a:p>
          <a:p>
            <a:r>
              <a:rPr lang="ru-RU" dirty="0" smtClean="0"/>
              <a:t>определение уровня </a:t>
            </a:r>
            <a:r>
              <a:rPr lang="ru-RU" dirty="0" err="1" smtClean="0"/>
              <a:t>простатспецифического</a:t>
            </a:r>
            <a:r>
              <a:rPr lang="ru-RU" dirty="0" smtClean="0"/>
              <a:t> антигена в крови (для мужчин в возрасте старше 50 лет).</a:t>
            </a:r>
          </a:p>
          <a:p>
            <a:r>
              <a:rPr lang="ru-RU" dirty="0" smtClean="0"/>
              <a:t>Было проведено 2 круглых стола (2014, 2015) с участием ведущих специалистов в области скрининга и </a:t>
            </a:r>
            <a:r>
              <a:rPr lang="ru-RU" dirty="0" err="1" smtClean="0"/>
              <a:t>онкоурологии</a:t>
            </a:r>
            <a:r>
              <a:rPr lang="ru-RU" dirty="0" smtClean="0"/>
              <a:t> поддержали это решение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Система ГАРАНТ: http://base.garant.ru/70883132/#ixzz4YeX3EPcj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6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2) дуплексное сканирование брахицефальных артерий (для мужчин в возрасте от 45 до 72 лет и женщин в возрасте от 54 до 72 лет при наличии комбинации трех факторов риска развития хронических неинфекционных заболеваний: повышенный уровень артериального давления, </a:t>
            </a:r>
            <a:r>
              <a:rPr lang="ru-RU" dirty="0" err="1" smtClean="0"/>
              <a:t>гиперхолестеринемия</a:t>
            </a:r>
            <a:r>
              <a:rPr lang="ru-RU" dirty="0" smtClean="0"/>
              <a:t>, избыточная масса тела или ожирение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822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Было «4) осмотр (консультация) врача-хирурга или врача-уролога для мужчин в возрасте от 42 до 69 лет при впервые выявленных по результатам анкетирования признаках патологии мочеполовой системы или при отягощенной наследственности по раку предстательной железы, а также для мужчин в случае подозрения на рак предстательной железы по результатам УЗИ»</a:t>
            </a:r>
          </a:p>
          <a:p>
            <a:r>
              <a:rPr lang="ru-RU" dirty="0" err="1" smtClean="0"/>
              <a:t>Колопроктолог</a:t>
            </a:r>
            <a:r>
              <a:rPr lang="ru-RU" dirty="0" smtClean="0"/>
              <a:t> «для граждан при положительном анализе кала на скрытую кровь, для граждан в возрасте </a:t>
            </a:r>
            <a:r>
              <a:rPr lang="ru-RU" b="1" dirty="0" smtClean="0"/>
              <a:t>45 лет и старше </a:t>
            </a:r>
            <a:r>
              <a:rPr lang="ru-RU" dirty="0" smtClean="0"/>
              <a:t>при отягощенной наследственности по семейному </a:t>
            </a:r>
            <a:r>
              <a:rPr lang="ru-RU" dirty="0" err="1" smtClean="0"/>
              <a:t>полипозу</a:t>
            </a:r>
            <a:r>
              <a:rPr lang="ru-RU" dirty="0" smtClean="0"/>
              <a:t>, онкологическим заболеваниям </a:t>
            </a:r>
            <a:r>
              <a:rPr lang="ru-RU" dirty="0" err="1" smtClean="0"/>
              <a:t>колоректальной</a:t>
            </a:r>
            <a:r>
              <a:rPr lang="ru-RU" dirty="0" smtClean="0"/>
              <a:t> области, при выявлении других медицинских показаний по результатам анкетирования, а также по назначению врача-терапевта, врача-уролога, врача-акушера-гинеколога в случаях выявления симптомов онкологических заболеваний </a:t>
            </a:r>
            <a:r>
              <a:rPr lang="ru-RU" dirty="0" err="1" smtClean="0"/>
              <a:t>колоректальной</a:t>
            </a:r>
            <a:r>
              <a:rPr lang="ru-RU" dirty="0" smtClean="0"/>
              <a:t> области»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70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Офтальмолог было</a:t>
            </a:r>
            <a:r>
              <a:rPr lang="ru-RU" baseline="0" dirty="0" smtClean="0"/>
              <a:t> «</a:t>
            </a:r>
            <a:r>
              <a:rPr lang="ru-RU" dirty="0" smtClean="0"/>
              <a:t>для граждан в возрасте 39 лет и старше, имеющих повышенное внутриглазное давление и для граждан в возрасте 75 лет и старше, имеющих снижение остроты зрения, не поддающееся очковой коррекции, выявленное по результатам анкетирования»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20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356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4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 медицинскую карту амбулаторного больного подшивается </a:t>
            </a:r>
            <a:r>
              <a:rPr lang="ru-RU" sz="1200" b="1" dirty="0" smtClean="0"/>
              <a:t>учетная форма № 131/у  «Карта учета диспансеризации </a:t>
            </a:r>
            <a:r>
              <a:rPr lang="ru-RU" sz="1200" dirty="0" smtClean="0"/>
              <a:t>(профилактического медицинского осмотра)» (утв. приказом МЗ РФ от 3 марта 2015 г. № 87н)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590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I группа здоровья - граждане, у которых не установлены хронические неинфекционные заболевания, отсутствуют факторы риска развития таких заболеваний или имеются указанные факторы риска при низком или среднем абсолютном сердечно-сосудистом риске и которые не нуждаются в диспансерном наблюдении по поводу других заболеваний (состояний).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133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113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779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5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4725B1-41CD-4831-8BCD-F2FA5BEBD9EC}" type="slidenum">
              <a:rPr lang="ru-RU" altLang="ru-RU" smtClean="0">
                <a:latin typeface="Calibri" panose="020F0502020204030204" pitchFamily="34" charset="0"/>
              </a:rPr>
              <a:pPr/>
              <a:t>17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752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Было</a:t>
            </a:r>
            <a:r>
              <a:rPr lang="ru-RU" sz="1200" baseline="0" dirty="0" smtClean="0"/>
              <a:t> «</a:t>
            </a:r>
            <a:r>
              <a:rPr lang="ru-RU" sz="1200" dirty="0" smtClean="0"/>
              <a:t>охват диспансеризацией населения, находящегося на медицинском обслуживании в медицинской организации и подлежащего диспансеризации в текущем году (плановое значение - </a:t>
            </a:r>
            <a:r>
              <a:rPr lang="ru-RU" sz="1200" b="1" dirty="0" smtClean="0"/>
              <a:t>не менее 21% </a:t>
            </a:r>
            <a:r>
              <a:rPr lang="ru-RU" sz="1200" dirty="0" smtClean="0"/>
              <a:t>ежегодно)»;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98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67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Риск пагубного потребления алкоголя (МКБ-10 код Z72.1) и риск потребления наркотических средств и пси-</a:t>
            </a:r>
          </a:p>
          <a:p>
            <a:r>
              <a:rPr lang="ru-RU" dirty="0" err="1" smtClean="0"/>
              <a:t>хотропных</a:t>
            </a:r>
            <a:r>
              <a:rPr lang="ru-RU" dirty="0" smtClean="0"/>
              <a:t> веществ без назначения врача (МКБ-10 код Z72.2).</a:t>
            </a:r>
          </a:p>
          <a:p>
            <a:r>
              <a:rPr lang="ru-RU" dirty="0" smtClean="0"/>
              <a:t>4</a:t>
            </a:r>
          </a:p>
          <a:p>
            <a:r>
              <a:rPr lang="ru-RU" dirty="0" smtClean="0"/>
              <a:t>Отягощенная наследственность по ССЗ определяется при наличии Отягощенная наследственность по ЗНО —  (МКБ-10 код Z80).</a:t>
            </a:r>
          </a:p>
          <a:p>
            <a:r>
              <a:rPr lang="ru-RU" dirty="0" smtClean="0"/>
              <a:t>Отягощенная наследственность по хроническим болезням нижних дыхательных путей —  (МКБ-10 код Z82.5).</a:t>
            </a:r>
          </a:p>
          <a:p>
            <a:r>
              <a:rPr lang="ru-RU" dirty="0" smtClean="0"/>
              <a:t>Отягощенная наследственность по СД — </a:t>
            </a:r>
          </a:p>
          <a:p>
            <a:r>
              <a:rPr lang="ru-RU" dirty="0" smtClean="0"/>
              <a:t>(МКБ-10 код Z83.3).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380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 как</a:t>
            </a:r>
            <a:r>
              <a:rPr lang="ru-RU" baseline="0" dirty="0" smtClean="0"/>
              <a:t> и диспансеризации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9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4725B1-41CD-4831-8BCD-F2FA5BEBD9EC}" type="slidenum">
              <a:rPr lang="ru-RU" altLang="ru-RU" smtClean="0">
                <a:latin typeface="Calibri" panose="020F0502020204030204" pitchFamily="34" charset="0"/>
              </a:rPr>
              <a:pPr/>
              <a:t>18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5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4725B1-41CD-4831-8BCD-F2FA5BEBD9EC}" type="slidenum">
              <a:rPr lang="ru-RU" altLang="ru-RU" smtClean="0">
                <a:latin typeface="Calibri" panose="020F0502020204030204" pitchFamily="34" charset="0"/>
              </a:rPr>
              <a:pPr/>
              <a:t>19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90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57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0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1D63-E444-4974-9AE8-5298FD2A758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8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1A84-233B-417F-95D4-65831872AAA2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65E6-2A7D-41D0-B5E8-797AAE94F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1A84-233B-417F-95D4-65831872AAA2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65E6-2A7D-41D0-B5E8-797AAE94F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1A84-233B-417F-95D4-65831872AAA2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65E6-2A7D-41D0-B5E8-797AAE94F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1A84-233B-417F-95D4-65831872AAA2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65E6-2A7D-41D0-B5E8-797AAE94F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1A84-233B-417F-95D4-65831872AAA2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65E6-2A7D-41D0-B5E8-797AAE94F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1A84-233B-417F-95D4-65831872AAA2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65E6-2A7D-41D0-B5E8-797AAE94F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1A84-233B-417F-95D4-65831872AAA2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65E6-2A7D-41D0-B5E8-797AAE94F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1A84-233B-417F-95D4-65831872AAA2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65E6-2A7D-41D0-B5E8-797AAE94F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1A84-233B-417F-95D4-65831872AAA2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65E6-2A7D-41D0-B5E8-797AAE94F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1A84-233B-417F-95D4-65831872AAA2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65E6-2A7D-41D0-B5E8-797AAE94F8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1A84-233B-417F-95D4-65831872AAA2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1E65E6-2A7D-41D0-B5E8-797AAE94F8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C1E65E6-2A7D-41D0-B5E8-797AAE94F8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26F1A84-233B-417F-95D4-65831872AAA2}" type="datetimeFigureOut">
              <a:rPr lang="ru-RU" smtClean="0"/>
              <a:pPr/>
              <a:t>02.09.2024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100" b="1" dirty="0">
                <a:solidFill>
                  <a:srgbClr val="C00000"/>
                </a:solidFill>
                <a:ea typeface="+mn-ea"/>
                <a:cs typeface="Arial" charset="0"/>
              </a:rPr>
              <a:t>Общие вопросы организации и проведения диспансерного наблюдения больных хроническими неинфекционными заболеваниями и пациентов с высоким риском их </a:t>
            </a:r>
            <a:r>
              <a:rPr lang="ru-RU" sz="3100" b="1" dirty="0" smtClean="0">
                <a:solidFill>
                  <a:srgbClr val="C00000"/>
                </a:solidFill>
                <a:ea typeface="+mn-ea"/>
                <a:cs typeface="Arial" charset="0"/>
              </a:rPr>
              <a:t>развития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368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1"/>
          <p:cNvGrpSpPr>
            <a:grpSpLocks/>
          </p:cNvGrpSpPr>
          <p:nvPr/>
        </p:nvGrpSpPr>
        <p:grpSpPr bwMode="auto">
          <a:xfrm>
            <a:off x="0" y="805186"/>
            <a:ext cx="9144000" cy="5714677"/>
            <a:chOff x="0" y="804863"/>
            <a:chExt cx="9144000" cy="5715257"/>
          </a:xfrm>
        </p:grpSpPr>
        <p:pic>
          <p:nvPicPr>
            <p:cNvPr id="8195" name="Рисунок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7" t="25856" r="23444" b="25832"/>
            <a:stretch>
              <a:fillRect/>
            </a:stretch>
          </p:blipFill>
          <p:spPr bwMode="auto">
            <a:xfrm>
              <a:off x="0" y="804863"/>
              <a:ext cx="9144000" cy="359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3708400" y="907738"/>
              <a:ext cx="1501775" cy="6493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Появление симптомов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0825" y="1860334"/>
              <a:ext cx="865188" cy="61283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400" b="1" spc="-150" dirty="0">
                  <a:solidFill>
                    <a:schemeClr val="bg1"/>
                  </a:solidFill>
                </a:rPr>
                <a:t>Здоровые</a:t>
              </a:r>
            </a:p>
            <a:p>
              <a:pPr algn="ctr">
                <a:defRPr/>
              </a:pPr>
              <a:r>
                <a:rPr lang="ru-RU" sz="1400" b="1" spc="-150" dirty="0">
                  <a:solidFill>
                    <a:schemeClr val="bg1"/>
                  </a:solidFill>
                </a:rPr>
                <a:t>клетки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03350" y="1915903"/>
              <a:ext cx="971550" cy="52392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400" b="1" spc="-150" dirty="0">
                  <a:solidFill>
                    <a:schemeClr val="bg1"/>
                  </a:solidFill>
                </a:rPr>
                <a:t>Аномальные</a:t>
              </a:r>
            </a:p>
            <a:p>
              <a:pPr algn="ctr">
                <a:defRPr/>
              </a:pPr>
              <a:r>
                <a:rPr lang="ru-RU" sz="1400" b="1" spc="-150" dirty="0">
                  <a:solidFill>
                    <a:schemeClr val="bg1"/>
                  </a:solidFill>
                </a:rPr>
                <a:t>клетки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627313" y="1896851"/>
              <a:ext cx="1193800" cy="55409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1400" b="1" spc="-150" dirty="0">
                  <a:solidFill>
                    <a:schemeClr val="bg1"/>
                  </a:solidFill>
                </a:rPr>
                <a:t>Пре-инвазивный рак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048125" y="1896851"/>
              <a:ext cx="1819275" cy="53662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Инвазивный</a:t>
              </a:r>
            </a:p>
            <a:p>
              <a:pPr algn="ctr">
                <a:lnSpc>
                  <a:spcPts val="1800"/>
                </a:lnSpc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 рак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84888" y="1915903"/>
              <a:ext cx="1079500" cy="554093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1400" b="1" dirty="0" err="1">
                  <a:solidFill>
                    <a:schemeClr val="bg1"/>
                  </a:solidFill>
                </a:rPr>
                <a:t>Распрост</a:t>
              </a:r>
              <a:r>
                <a:rPr lang="ru-RU" sz="1400" b="1" dirty="0">
                  <a:solidFill>
                    <a:schemeClr val="bg1"/>
                  </a:solidFill>
                </a:rPr>
                <a:t>-раненный 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 рак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380288" y="1915903"/>
              <a:ext cx="936625" cy="54139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</p:spPr>
          <p:txBody>
            <a:bodyPr bIns="18000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Смерть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843213" y="2687506"/>
              <a:ext cx="1503362" cy="6239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lIns="0" tIns="72000" rIns="0" bIns="18000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СКРИНИНГ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22800" y="2709734"/>
              <a:ext cx="1503363" cy="5747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lIns="0" rIns="0" bIns="36000">
              <a:spAutoFit/>
            </a:bodyPr>
            <a:lstStyle/>
            <a:p>
              <a:pPr algn="ctr">
                <a:defRPr/>
              </a:pPr>
              <a:r>
                <a:rPr lang="ru-RU" sz="1600" b="1" spc="-150" dirty="0">
                  <a:solidFill>
                    <a:schemeClr val="bg1"/>
                  </a:solidFill>
                </a:rPr>
                <a:t>РАННЯЯ</a:t>
              </a:r>
            </a:p>
            <a:p>
              <a:pPr algn="ctr">
                <a:defRPr/>
              </a:pPr>
              <a:r>
                <a:rPr lang="ru-RU" sz="1600" b="1" spc="-150" dirty="0">
                  <a:solidFill>
                    <a:schemeClr val="bg1"/>
                  </a:solidFill>
                </a:rPr>
                <a:t>ДИАГНОСТИКА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50825" y="3708372"/>
              <a:ext cx="4176713" cy="5842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Подлежат скринингу (просеиванию) </a:t>
              </a:r>
              <a:r>
                <a:rPr lang="ru-RU" sz="1600" b="1" dirty="0"/>
                <a:t>большие  целевые группы населения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72000" y="3716311"/>
              <a:ext cx="4176713" cy="5858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Подлежат диагностике только </a:t>
              </a:r>
              <a:r>
                <a:rPr lang="ru-RU" sz="1600" b="1" dirty="0"/>
                <a:t>лица, имеющие симптомы заболевания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50825" y="4581585"/>
              <a:ext cx="4176713" cy="19385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 algn="ctr">
                <a:lnSpc>
                  <a:spcPts val="1800"/>
                </a:lnSpc>
                <a:defRPr/>
              </a:pPr>
              <a:r>
                <a:rPr lang="ru-RU" sz="1600" b="1" spc="-150" dirty="0">
                  <a:solidFill>
                    <a:srgbClr val="C00000"/>
                  </a:solidFill>
                </a:rPr>
                <a:t>Обследуют  тысячи – выявляют  единицы</a:t>
              </a:r>
            </a:p>
            <a:p>
              <a:pPr algn="ctr">
                <a:lnSpc>
                  <a:spcPts val="1800"/>
                </a:lnSpc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Дорогое мероприятие, большой бизнес, много желающих.</a:t>
              </a:r>
            </a:p>
            <a:p>
              <a:pPr algn="ctr">
                <a:lnSpc>
                  <a:spcPts val="1800"/>
                </a:lnSpc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 Необходимо тщательное клинико-экономическое обоснование и достоверное определение баланса пользы и вреда от проводимого скрининга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22800" y="4572059"/>
              <a:ext cx="4125913" cy="83034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prstClr val="black"/>
                  </a:solidFill>
                </a:rPr>
                <a:t>Как правило не одно, а несколько разных исследований, в соответствии со стандартом медицинской помощи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6162" name="TextBox 20"/>
            <p:cNvSpPr txBox="1">
              <a:spLocks noChangeArrowheads="1"/>
            </p:cNvSpPr>
            <p:nvPr/>
          </p:nvSpPr>
          <p:spPr bwMode="auto">
            <a:xfrm>
              <a:off x="4622800" y="5645318"/>
              <a:ext cx="4125913" cy="8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ru-RU" dirty="0"/>
                <a:t>Источник:</a:t>
              </a:r>
            </a:p>
            <a:p>
              <a:pPr eaLnBrk="1" hangingPunct="1">
                <a:defRPr/>
              </a:pPr>
              <a:r>
                <a:rPr lang="en-US" sz="1600" i="1" spc="200" dirty="0"/>
                <a:t>Guide to cancer early diagnosis</a:t>
              </a:r>
              <a:r>
                <a:rPr lang="ru-RU" sz="1600" i="1" spc="200" dirty="0"/>
                <a:t>.</a:t>
              </a:r>
              <a:r>
                <a:rPr lang="en-US" sz="1600" i="1" spc="200" dirty="0"/>
                <a:t> </a:t>
              </a:r>
              <a:endParaRPr lang="ru-RU" sz="1600" i="1" spc="200" dirty="0"/>
            </a:p>
            <a:p>
              <a:pPr eaLnBrk="1" hangingPunct="1">
                <a:defRPr/>
              </a:pPr>
              <a:r>
                <a:rPr lang="en-US" sz="1600" i="1" spc="200" dirty="0"/>
                <a:t>World Health Organization 2017</a:t>
              </a:r>
              <a:endParaRPr lang="ru-RU" sz="1600" i="1" spc="200" dirty="0"/>
            </a:p>
          </p:txBody>
        </p:sp>
        <p:sp>
          <p:nvSpPr>
            <p:cNvPr id="22" name="Стрелка вниз 21"/>
            <p:cNvSpPr/>
            <p:nvPr/>
          </p:nvSpPr>
          <p:spPr>
            <a:xfrm>
              <a:off x="2124075" y="4292631"/>
              <a:ext cx="214313" cy="2889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6578600" y="4292631"/>
              <a:ext cx="215900" cy="28895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044055"/>
          </a:xfrm>
        </p:spPr>
        <p:txBody>
          <a:bodyPr/>
          <a:lstStyle/>
          <a:p>
            <a:r>
              <a:rPr lang="ru-RU" sz="3200" b="1" dirty="0" smtClean="0"/>
              <a:t>Отличия скрининга </a:t>
            </a:r>
            <a:r>
              <a:rPr lang="ru-RU" sz="3200" b="1" dirty="0"/>
              <a:t>от ранней </a:t>
            </a:r>
            <a:r>
              <a:rPr lang="ru-RU" sz="3200" b="1" dirty="0" smtClean="0"/>
              <a:t>диагностики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3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825680" cy="504056"/>
          </a:xfrm>
        </p:spPr>
        <p:txBody>
          <a:bodyPr/>
          <a:lstStyle/>
          <a:p>
            <a:r>
              <a:rPr lang="ru-RU" sz="2000" dirty="0"/>
              <a:t>Перечень заболеваний (состояний),  при наличии которых  устанавливается группа  ДН </a:t>
            </a:r>
            <a:r>
              <a:rPr lang="ru-RU" sz="2000" dirty="0" smtClean="0"/>
              <a:t>врачом-терапевтом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280920" cy="6048672"/>
          </a:xfrm>
        </p:spPr>
        <p:txBody>
          <a:bodyPr>
            <a:normAutofit fontScale="40000" lnSpcReduction="20000"/>
          </a:bodyPr>
          <a:lstStyle/>
          <a:p>
            <a:pPr marL="11430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13.  </a:t>
            </a:r>
            <a:r>
              <a:rPr lang="ru-RU" sz="4000" b="1" dirty="0">
                <a:solidFill>
                  <a:srgbClr val="0070C0"/>
                </a:solidFill>
              </a:rPr>
              <a:t>Эзофагит (</a:t>
            </a:r>
            <a:r>
              <a:rPr lang="ru-RU" sz="4000" b="1" dirty="0" err="1">
                <a:solidFill>
                  <a:srgbClr val="0070C0"/>
                </a:solidFill>
              </a:rPr>
              <a:t>эозинофильный,химический</a:t>
            </a:r>
            <a:r>
              <a:rPr lang="ru-RU" sz="4000" b="1" dirty="0">
                <a:solidFill>
                  <a:srgbClr val="0070C0"/>
                </a:solidFill>
              </a:rPr>
              <a:t>, лекарственный)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14. </a:t>
            </a:r>
            <a:r>
              <a:rPr lang="ru-RU" sz="4000" b="1" dirty="0" err="1" smtClean="0">
                <a:solidFill>
                  <a:srgbClr val="0070C0"/>
                </a:solidFill>
              </a:rPr>
              <a:t>Гастроэзофагеальный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рефлюкс с эзофагитом (без </a:t>
            </a:r>
            <a:r>
              <a:rPr lang="ru-RU" sz="4000" b="1" dirty="0" err="1">
                <a:solidFill>
                  <a:srgbClr val="0070C0"/>
                </a:solidFill>
              </a:rPr>
              <a:t>цилиндроклеточной</a:t>
            </a:r>
            <a:r>
              <a:rPr lang="ru-RU" sz="4000" b="1" dirty="0">
                <a:solidFill>
                  <a:srgbClr val="0070C0"/>
                </a:solidFill>
              </a:rPr>
              <a:t> метаплазии – пищевода </a:t>
            </a:r>
            <a:r>
              <a:rPr lang="ru-RU" sz="4000" b="1" dirty="0" err="1">
                <a:solidFill>
                  <a:srgbClr val="0070C0"/>
                </a:solidFill>
              </a:rPr>
              <a:t>Баррета</a:t>
            </a:r>
            <a:r>
              <a:rPr lang="ru-RU" sz="4000" b="1" dirty="0">
                <a:solidFill>
                  <a:srgbClr val="0070C0"/>
                </a:solidFill>
              </a:rPr>
              <a:t>)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15. Язвенная </a:t>
            </a:r>
            <a:r>
              <a:rPr lang="ru-RU" sz="4000" b="1" dirty="0">
                <a:solidFill>
                  <a:srgbClr val="0070C0"/>
                </a:solidFill>
              </a:rPr>
              <a:t>болезнь желудка, неосложненное течение В течение 5 лет с момента последнего обострения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16. Язвенная </a:t>
            </a:r>
            <a:r>
              <a:rPr lang="ru-RU" sz="4000" b="1" dirty="0">
                <a:solidFill>
                  <a:srgbClr val="0070C0"/>
                </a:solidFill>
              </a:rPr>
              <a:t>болезнь двенадцатиперстной кишки В течение 5 лет с момента последнего обострения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17. Хронический </a:t>
            </a:r>
            <a:r>
              <a:rPr lang="ru-RU" sz="4000" b="1" dirty="0">
                <a:solidFill>
                  <a:srgbClr val="0070C0"/>
                </a:solidFill>
              </a:rPr>
              <a:t>атрофический </a:t>
            </a:r>
            <a:r>
              <a:rPr lang="ru-RU" sz="4000" b="1" dirty="0" err="1">
                <a:solidFill>
                  <a:srgbClr val="0070C0"/>
                </a:solidFill>
              </a:rPr>
              <a:t>фундальный</a:t>
            </a:r>
            <a:r>
              <a:rPr lang="ru-RU" sz="4000" b="1" dirty="0">
                <a:solidFill>
                  <a:srgbClr val="0070C0"/>
                </a:solidFill>
              </a:rPr>
              <a:t> и мультифокальный гастрит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18. Полипы </a:t>
            </a:r>
            <a:r>
              <a:rPr lang="ru-RU" sz="4000" b="1" dirty="0">
                <a:solidFill>
                  <a:srgbClr val="0070C0"/>
                </a:solidFill>
              </a:rPr>
              <a:t>(</a:t>
            </a:r>
            <a:r>
              <a:rPr lang="ru-RU" sz="4000" b="1" dirty="0" err="1">
                <a:solidFill>
                  <a:srgbClr val="0070C0"/>
                </a:solidFill>
              </a:rPr>
              <a:t>полипоз</a:t>
            </a:r>
            <a:r>
              <a:rPr lang="ru-RU" sz="4000" b="1" dirty="0">
                <a:solidFill>
                  <a:srgbClr val="0070C0"/>
                </a:solidFill>
              </a:rPr>
              <a:t>) желудка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19. </a:t>
            </a:r>
            <a:r>
              <a:rPr lang="ru-RU" sz="4000" b="1" dirty="0" err="1" smtClean="0">
                <a:solidFill>
                  <a:srgbClr val="0070C0"/>
                </a:solidFill>
              </a:rPr>
              <a:t>Дивертикулярная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болезнь кишечника, легкое течение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20. </a:t>
            </a:r>
            <a:r>
              <a:rPr lang="ru-RU" sz="4000" b="1" dirty="0" err="1" smtClean="0">
                <a:solidFill>
                  <a:srgbClr val="0070C0"/>
                </a:solidFill>
              </a:rPr>
              <a:t>Полипоз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кишечника, семейный </a:t>
            </a:r>
            <a:r>
              <a:rPr lang="ru-RU" sz="4000" b="1" dirty="0" err="1">
                <a:solidFill>
                  <a:srgbClr val="0070C0"/>
                </a:solidFill>
              </a:rPr>
              <a:t>полипоз</a:t>
            </a:r>
            <a:r>
              <a:rPr lang="ru-RU" sz="4000" b="1" dirty="0">
                <a:solidFill>
                  <a:srgbClr val="0070C0"/>
                </a:solidFill>
              </a:rPr>
              <a:t> толстой кишки, синдром </a:t>
            </a:r>
            <a:r>
              <a:rPr lang="ru-RU" sz="4000" b="1" dirty="0" err="1">
                <a:solidFill>
                  <a:srgbClr val="0070C0"/>
                </a:solidFill>
              </a:rPr>
              <a:t>Гартнера</a:t>
            </a:r>
            <a:r>
              <a:rPr lang="ru-RU" sz="4000" b="1" dirty="0">
                <a:solidFill>
                  <a:srgbClr val="0070C0"/>
                </a:solidFill>
              </a:rPr>
              <a:t>, синдром </a:t>
            </a:r>
            <a:r>
              <a:rPr lang="ru-RU" sz="4000" b="1" dirty="0" err="1">
                <a:solidFill>
                  <a:srgbClr val="0070C0"/>
                </a:solidFill>
              </a:rPr>
              <a:t>Пейца-Егерса</a:t>
            </a:r>
            <a:r>
              <a:rPr lang="ru-RU" sz="4000" b="1" dirty="0">
                <a:solidFill>
                  <a:srgbClr val="0070C0"/>
                </a:solidFill>
              </a:rPr>
              <a:t>, синдром Турко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21. Состояние </a:t>
            </a:r>
            <a:r>
              <a:rPr lang="ru-RU" sz="4000" b="1" dirty="0">
                <a:solidFill>
                  <a:srgbClr val="0070C0"/>
                </a:solidFill>
              </a:rPr>
              <a:t>после резекции желудка (по прошествии более 2 лет после операции)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22. Рубцовая </a:t>
            </a:r>
            <a:r>
              <a:rPr lang="ru-RU" sz="4000" b="1" dirty="0">
                <a:solidFill>
                  <a:srgbClr val="0070C0"/>
                </a:solidFill>
              </a:rPr>
              <a:t>стриктура пищевода, не требующая оперативного лечения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23. Рецидивирующий </a:t>
            </a:r>
            <a:r>
              <a:rPr lang="ru-RU" sz="4000" b="1" dirty="0">
                <a:solidFill>
                  <a:srgbClr val="00B050"/>
                </a:solidFill>
              </a:rPr>
              <a:t>и хронический бронхиты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24. ХОБЛ </a:t>
            </a:r>
            <a:r>
              <a:rPr lang="ru-RU" sz="4000" b="1" dirty="0">
                <a:solidFill>
                  <a:srgbClr val="00B050"/>
                </a:solidFill>
              </a:rPr>
              <a:t>нетяжелого течения без осложнений, в стабильном состоянии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25. </a:t>
            </a:r>
            <a:r>
              <a:rPr lang="ru-RU" sz="4000" b="1" dirty="0" err="1" smtClean="0">
                <a:solidFill>
                  <a:srgbClr val="00B050"/>
                </a:solidFill>
              </a:rPr>
              <a:t>Посттуберкулезные</a:t>
            </a:r>
            <a:r>
              <a:rPr lang="ru-RU" sz="4000" b="1" dirty="0" smtClean="0">
                <a:solidFill>
                  <a:srgbClr val="00B050"/>
                </a:solidFill>
              </a:rPr>
              <a:t> </a:t>
            </a:r>
            <a:r>
              <a:rPr lang="ru-RU" sz="4000" b="1" dirty="0">
                <a:solidFill>
                  <a:srgbClr val="00B050"/>
                </a:solidFill>
              </a:rPr>
              <a:t>и </a:t>
            </a:r>
            <a:r>
              <a:rPr lang="ru-RU" sz="4000" b="1" dirty="0" err="1">
                <a:solidFill>
                  <a:srgbClr val="00B050"/>
                </a:solidFill>
              </a:rPr>
              <a:t>постпневмонические</a:t>
            </a:r>
            <a:r>
              <a:rPr lang="ru-RU" sz="4000" b="1" dirty="0">
                <a:solidFill>
                  <a:srgbClr val="00B050"/>
                </a:solidFill>
              </a:rPr>
              <a:t> изменения в легких без дыхательной недостаточности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26. Состояние </a:t>
            </a:r>
            <a:r>
              <a:rPr lang="ru-RU" sz="4000" b="1" dirty="0">
                <a:solidFill>
                  <a:srgbClr val="00B050"/>
                </a:solidFill>
              </a:rPr>
              <a:t>после перенесенного плеврита</a:t>
            </a:r>
          </a:p>
          <a:p>
            <a:pPr marL="114300" indent="0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27. Бронхиальная </a:t>
            </a:r>
            <a:r>
              <a:rPr lang="ru-RU" sz="4000" b="1" dirty="0">
                <a:solidFill>
                  <a:srgbClr val="00B050"/>
                </a:solidFill>
              </a:rPr>
              <a:t>астма (контролируемая на фоне приема лекарственных препаратов)</a:t>
            </a:r>
          </a:p>
          <a:p>
            <a:pPr marL="114300" indent="0">
              <a:buNone/>
            </a:pPr>
            <a:r>
              <a:rPr lang="ru-RU" sz="4000" b="1" dirty="0" smtClean="0"/>
              <a:t>28. Пациенты</a:t>
            </a:r>
            <a:r>
              <a:rPr lang="ru-RU" sz="4000" b="1" dirty="0"/>
              <a:t>, перенесшие острую почечную недостаточность, в стабильном состоянии, с ХПН 1 стадии</a:t>
            </a:r>
          </a:p>
          <a:p>
            <a:pPr marL="114300" indent="0">
              <a:buNone/>
            </a:pPr>
            <a:r>
              <a:rPr lang="ru-RU" sz="4000" b="1" dirty="0" smtClean="0"/>
              <a:t>29. Пациенты</a:t>
            </a:r>
            <a:r>
              <a:rPr lang="ru-RU" sz="4000" b="1" dirty="0"/>
              <a:t>, страдающие хронической болезнью почек (независимо от ее причины и стадии), в стабильном состоянии с ХПН 1 стадии</a:t>
            </a:r>
          </a:p>
          <a:p>
            <a:pPr marL="114300" indent="0">
              <a:buNone/>
            </a:pPr>
            <a:r>
              <a:rPr lang="ru-RU" sz="4000" b="1" dirty="0" smtClean="0"/>
              <a:t>30. Пациенты</a:t>
            </a:r>
            <a:r>
              <a:rPr lang="ru-RU" sz="4000" b="1" dirty="0"/>
              <a:t>, относящиеся к группам риска поражения почек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87898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897688" cy="1340768"/>
          </a:xfrm>
        </p:spPr>
        <p:txBody>
          <a:bodyPr/>
          <a:lstStyle/>
          <a:p>
            <a:r>
              <a:rPr lang="ru-RU" sz="2400" dirty="0"/>
              <a:t>Перечень заболеваний (состояний),  при наличии которых  устанавливается группа  ДН </a:t>
            </a:r>
            <a:r>
              <a:rPr lang="ru-RU" sz="2400" dirty="0" smtClean="0"/>
              <a:t>врачом-терапевтом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7897688" cy="53480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31. Остеопороз </a:t>
            </a:r>
            <a:r>
              <a:rPr lang="ru-RU" dirty="0"/>
              <a:t>первичный</a:t>
            </a:r>
          </a:p>
          <a:p>
            <a:r>
              <a:rPr lang="ru-RU" dirty="0" smtClean="0"/>
              <a:t>32. Инсулиннезависимый </a:t>
            </a:r>
            <a:r>
              <a:rPr lang="ru-RU" dirty="0"/>
              <a:t>сахарный диабет (2 тип)</a:t>
            </a:r>
          </a:p>
          <a:p>
            <a:r>
              <a:rPr lang="ru-RU" dirty="0" smtClean="0"/>
              <a:t>33. </a:t>
            </a:r>
            <a:r>
              <a:rPr lang="ru-RU" dirty="0" err="1" smtClean="0"/>
              <a:t>Инсулинзависимый</a:t>
            </a:r>
            <a:r>
              <a:rPr lang="ru-RU" dirty="0" smtClean="0"/>
              <a:t> </a:t>
            </a:r>
            <a:r>
              <a:rPr lang="ru-RU" dirty="0"/>
              <a:t>сахарный диабет с подобранной </a:t>
            </a:r>
            <a:r>
              <a:rPr lang="ru-RU" dirty="0" smtClean="0"/>
              <a:t>дозой  инсулина </a:t>
            </a:r>
            <a:r>
              <a:rPr lang="ru-RU" dirty="0"/>
              <a:t>и стабильным течением</a:t>
            </a:r>
          </a:p>
          <a:p>
            <a:r>
              <a:rPr lang="ru-RU" dirty="0" smtClean="0"/>
              <a:t>34. Последствия </a:t>
            </a:r>
            <a:r>
              <a:rPr lang="ru-RU" dirty="0"/>
              <a:t>перенесенных ОНМК со стабильным течением по прошествии 6 месяцев после острого периода</a:t>
            </a:r>
          </a:p>
          <a:p>
            <a:r>
              <a:rPr lang="ru-RU" dirty="0" smtClean="0"/>
              <a:t>35. Деменции</a:t>
            </a:r>
            <a:r>
              <a:rPr lang="ru-RU" dirty="0"/>
              <a:t>, иные состояния, сопровождающиеся когнитивными нарушениями, со стабильным течением</a:t>
            </a:r>
          </a:p>
          <a:p>
            <a:r>
              <a:rPr lang="ru-RU" dirty="0" smtClean="0"/>
              <a:t>36. Последствия </a:t>
            </a:r>
            <a:r>
              <a:rPr lang="ru-RU" dirty="0"/>
              <a:t>легких черепно-мозговых травм, не сопровождавшихся нейрохирургическим вмешательством, со стабильным течением по прошествии 6 месяцев после травмы</a:t>
            </a:r>
          </a:p>
          <a:p>
            <a:r>
              <a:rPr lang="ru-RU" dirty="0" smtClean="0"/>
              <a:t>37. Последствия </a:t>
            </a:r>
            <a:r>
              <a:rPr lang="ru-RU" dirty="0"/>
              <a:t>травмы нервной системы, сопровождавшейся нейрохирургическим вмешательством, со стабильным течением по истечении 6 месяцев после операции</a:t>
            </a:r>
          </a:p>
          <a:p>
            <a:r>
              <a:rPr lang="ru-RU" dirty="0" smtClean="0"/>
              <a:t>38. Стеноз </a:t>
            </a:r>
            <a:r>
              <a:rPr lang="ru-RU" dirty="0"/>
              <a:t>внутренней сонной артерии от 40 до 70%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43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Нормативно-правовое регулирование деятельности первичного звена </a:t>
            </a:r>
            <a:r>
              <a:rPr lang="ru-RU" sz="2800" b="1" dirty="0" smtClean="0"/>
              <a:t>здравоохранения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/>
              <a:t>Федеральный закон от 21.11.2011 № 323-ФЗ «Об основах охраны здоровья граждан в Российской Федерации»</a:t>
            </a:r>
          </a:p>
          <a:p>
            <a:r>
              <a:rPr lang="ru-RU" sz="2800" dirty="0"/>
              <a:t>Федеральный закон от 29.11.2010 № 326-ФЗ «Об обязательном медицинском страховании в Российской Федерации»</a:t>
            </a:r>
          </a:p>
          <a:p>
            <a:r>
              <a:rPr lang="ru-RU" sz="2800" dirty="0"/>
              <a:t>Приказ </a:t>
            </a:r>
            <a:r>
              <a:rPr lang="ru-RU" sz="2800" dirty="0" err="1"/>
              <a:t>Минздравсоцразвития</a:t>
            </a:r>
            <a:r>
              <a:rPr lang="ru-RU" sz="2800" dirty="0"/>
              <a:t> России от 15.05.2012 № 543н «Об утверждении Положения об организации оказания первичной медико-санитарной помощи взрослому населению»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571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08912" cy="149817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ФЗ от 21.11.2011 N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323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Об основах охраны здоровья граждан РФ»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Ст.12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Приоритет профилактики в сфере охраны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здоровья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600" b="1" dirty="0" smtClean="0"/>
              <a:t>Приоритет </a:t>
            </a:r>
            <a:r>
              <a:rPr lang="ru-RU" sz="2600" b="1" dirty="0"/>
              <a:t>профилактики </a:t>
            </a:r>
            <a:r>
              <a:rPr lang="ru-RU" dirty="0"/>
              <a:t>в сфере охраны здоровья обеспечивается путем</a:t>
            </a:r>
            <a:r>
              <a:rPr lang="ru-RU" dirty="0" smtClean="0"/>
              <a:t>: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1) </a:t>
            </a:r>
            <a:r>
              <a:rPr lang="ru-RU" b="1" dirty="0"/>
              <a:t>разработки и реализации программ формирования здорового образа жизни</a:t>
            </a:r>
            <a:r>
              <a:rPr lang="ru-RU" dirty="0"/>
              <a:t>, в том числе программ снижения потребления алкоголя и табака, предупреждения и борьбы с немедицинским потреблением наркотических средств и психотропных веществ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2) осуществления санитарно-противоэпидемических (профилактических) мероприятий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3) </a:t>
            </a:r>
            <a:r>
              <a:rPr lang="ru-RU" b="1" dirty="0"/>
              <a:t>осуществления мероприятий по предупреждению и раннему выявлению заболеваний</a:t>
            </a:r>
            <a:r>
              <a:rPr lang="ru-RU" dirty="0"/>
              <a:t>, в том числе предупреждению социально значимых заболеваний и борьбе с ними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/>
              <a:t>4) </a:t>
            </a:r>
            <a:r>
              <a:rPr lang="ru-RU" b="1" dirty="0"/>
              <a:t>проведения профилактических и иных медицинских осмотров, диспансеризации, диспансерного наблюдения </a:t>
            </a:r>
            <a:r>
              <a:rPr lang="ru-RU" dirty="0"/>
              <a:t>в соответствии с законодательством Российской Федерации;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5</a:t>
            </a:r>
            <a:r>
              <a:rPr lang="ru-RU" dirty="0"/>
              <a:t>) осуществления мероприятий по сохранению жизни и здоровья граждан в процессе их обучения и трудовой деятельности в соответствии с законодательством </a:t>
            </a:r>
            <a:r>
              <a:rPr lang="ru-RU" dirty="0" smtClean="0"/>
              <a:t>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8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ea typeface="Times New Roman" pitchFamily="18" charset="0"/>
                <a:cs typeface="Arial" pitchFamily="34" charset="0"/>
              </a:rPr>
              <a:t>Профилактика ХНИЗ является отдельным и самостоятельным профилем медицинской </a:t>
            </a:r>
            <a:r>
              <a:rPr lang="ru-RU" sz="2400" b="1" dirty="0" smtClean="0">
                <a:ea typeface="Times New Roman" pitchFamily="18" charset="0"/>
                <a:cs typeface="Arial" pitchFamily="34" charset="0"/>
              </a:rPr>
              <a:t>помощи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136904" cy="5256584"/>
          </a:xfrm>
        </p:spPr>
        <p:txBody>
          <a:bodyPr>
            <a:normAutofit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sz="900" b="1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smtClean="0"/>
              <a:t>Структура </a:t>
            </a:r>
            <a:r>
              <a:rPr lang="ru-RU" sz="2400" dirty="0"/>
              <a:t>подразделений профилактики </a:t>
            </a:r>
            <a:r>
              <a:rPr lang="ru-RU" sz="2400" dirty="0" smtClean="0"/>
              <a:t>ХНИЗ:</a:t>
            </a:r>
            <a:endParaRPr lang="ru-RU" sz="2400" dirty="0"/>
          </a:p>
          <a:p>
            <a:pPr marL="1072080" lvl="1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кабинеты </a:t>
            </a:r>
            <a:r>
              <a:rPr lang="ru-RU" b="1" dirty="0">
                <a:ea typeface="Times New Roman" pitchFamily="18" charset="0"/>
                <a:cs typeface="Arial" pitchFamily="34" charset="0"/>
              </a:rPr>
              <a:t>медицинской профилактики</a:t>
            </a:r>
            <a:endParaRPr lang="ru-RU" b="1" dirty="0">
              <a:cs typeface="Arial" pitchFamily="34" charset="0"/>
            </a:endParaRPr>
          </a:p>
          <a:p>
            <a:pPr marL="1072080" lvl="1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отделения </a:t>
            </a:r>
            <a:r>
              <a:rPr lang="ru-RU" b="1" dirty="0">
                <a:ea typeface="Times New Roman" pitchFamily="18" charset="0"/>
                <a:cs typeface="Arial" pitchFamily="34" charset="0"/>
              </a:rPr>
              <a:t>медицинской профилактики</a:t>
            </a:r>
            <a:endParaRPr lang="ru-RU" b="1" dirty="0">
              <a:cs typeface="Arial" pitchFamily="34" charset="0"/>
            </a:endParaRPr>
          </a:p>
          <a:p>
            <a:pPr marL="1072080" lvl="1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центры </a:t>
            </a:r>
            <a:r>
              <a:rPr lang="ru-RU" b="1" dirty="0">
                <a:ea typeface="Times New Roman" pitchFamily="18" charset="0"/>
                <a:cs typeface="Arial" pitchFamily="34" charset="0"/>
              </a:rPr>
              <a:t>медицинской профилактики</a:t>
            </a:r>
            <a:endParaRPr lang="ru-RU" b="1" dirty="0">
              <a:cs typeface="Arial" pitchFamily="34" charset="0"/>
            </a:endParaRPr>
          </a:p>
          <a:p>
            <a:pPr marL="1072080" lvl="1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центры </a:t>
            </a:r>
            <a:r>
              <a:rPr lang="ru-RU" b="1" dirty="0">
                <a:ea typeface="Times New Roman" pitchFamily="18" charset="0"/>
                <a:cs typeface="Arial" pitchFamily="34" charset="0"/>
              </a:rPr>
              <a:t>здоровья</a:t>
            </a:r>
            <a:endParaRPr lang="ru-RU" b="1" dirty="0">
              <a:cs typeface="Arial" pitchFamily="34" charset="0"/>
            </a:endParaRPr>
          </a:p>
          <a:p>
            <a:pPr marL="1072080" lvl="1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санатории-профилактории</a:t>
            </a:r>
          </a:p>
          <a:p>
            <a:pPr marL="774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2400" b="1" dirty="0" smtClean="0">
              <a:ea typeface="Times New Roman" pitchFamily="18" charset="0"/>
              <a:cs typeface="Arial" pitchFamily="34" charset="0"/>
            </a:endParaRPr>
          </a:p>
          <a:p>
            <a:pPr marL="774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smtClean="0"/>
              <a:t>В </a:t>
            </a:r>
            <a:r>
              <a:rPr lang="ru-RU" sz="2400" dirty="0"/>
              <a:t>2012 г. введены должности</a:t>
            </a:r>
            <a:r>
              <a:rPr lang="ru-RU" sz="2400" dirty="0" smtClean="0"/>
              <a:t>: </a:t>
            </a:r>
          </a:p>
          <a:p>
            <a:pPr marL="43200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400" dirty="0" smtClean="0"/>
              <a:t>врач </a:t>
            </a:r>
            <a:r>
              <a:rPr lang="ru-RU" sz="2400" dirty="0"/>
              <a:t>по мед. </a:t>
            </a:r>
            <a:r>
              <a:rPr lang="ru-RU" sz="2400" dirty="0" smtClean="0"/>
              <a:t>профилактике и </a:t>
            </a:r>
          </a:p>
          <a:p>
            <a:pPr marL="43200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400" dirty="0" smtClean="0"/>
              <a:t>зав</a:t>
            </a:r>
            <a:r>
              <a:rPr lang="ru-RU" sz="2400" dirty="0"/>
              <a:t>. кабинетом мед. профилактики </a:t>
            </a:r>
            <a:endParaRPr lang="ru-RU" sz="2400" dirty="0" smtClean="0"/>
          </a:p>
          <a:p>
            <a:pPr marL="43200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2400" dirty="0" smtClean="0"/>
              <a:t>фельдшер </a:t>
            </a:r>
            <a:r>
              <a:rPr lang="ru-RU" sz="2400" dirty="0"/>
              <a:t>(медицинская сестра)</a:t>
            </a:r>
          </a:p>
          <a:p>
            <a:pPr marL="43200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4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ФЗ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N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323-ФЗ "Об основах охраны здоровья граждан РФ»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ст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46 (медицинские осмотры,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диспансеризация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 редакции закона от 3 июля 2016 г изменено определение диспансеризации:</a:t>
            </a:r>
          </a:p>
          <a:p>
            <a:r>
              <a:rPr lang="ru-RU" sz="2400" dirty="0"/>
              <a:t>«</a:t>
            </a:r>
            <a:r>
              <a:rPr lang="ru-RU" sz="2400" b="1" dirty="0"/>
              <a:t>Диспансеризация</a:t>
            </a:r>
            <a:r>
              <a:rPr lang="ru-RU" sz="2400" dirty="0"/>
              <a:t> представляет собой комплекс мероприятий, включающий в себя профилактический медицинский осмотр и дополнительные методы обследований, проводимых в целях оценки состояния здоровья (включая определение группы здоровья и группы диспансерного наблюдения) и осуществляемых в отношении определенных групп населения в соответствии с законодательством Российской Федерации»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292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128215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Основные </a:t>
            </a:r>
            <a:r>
              <a:rPr lang="ru-RU" sz="2000" b="1" dirty="0">
                <a:solidFill>
                  <a:schemeClr val="tx1"/>
                </a:solidFill>
              </a:rPr>
              <a:t>функции кабинета/отделения медицинской </a:t>
            </a:r>
            <a:r>
              <a:rPr lang="ru-RU" sz="2000" b="1" dirty="0" smtClean="0">
                <a:solidFill>
                  <a:schemeClr val="tx1"/>
                </a:solidFill>
              </a:rPr>
              <a:t>профилактики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ФЗ </a:t>
            </a:r>
            <a:r>
              <a:rPr lang="ru-RU" sz="2000" b="1" dirty="0"/>
              <a:t>от 21.11.2011 N 323-ФЗ </a:t>
            </a:r>
            <a:br>
              <a:rPr lang="ru-RU" sz="2000" b="1" dirty="0"/>
            </a:br>
            <a:r>
              <a:rPr lang="ru-RU" sz="2000" b="1" dirty="0" smtClean="0"/>
              <a:t>«Об </a:t>
            </a:r>
            <a:r>
              <a:rPr lang="ru-RU" sz="2000" b="1" dirty="0"/>
              <a:t>основах охраны здоровья граждан </a:t>
            </a:r>
            <a:r>
              <a:rPr lang="ru-RU" sz="2000" b="1" dirty="0" smtClean="0"/>
              <a:t>РФ» Приложение 7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Участие в организации и проведении диспансеризации</a:t>
            </a:r>
          </a:p>
          <a:p>
            <a:r>
              <a:rPr lang="ru-RU" dirty="0"/>
              <a:t>Участие в организации и проведении </a:t>
            </a:r>
            <a:r>
              <a:rPr lang="ru-RU" dirty="0" smtClean="0"/>
              <a:t>профилактических медицинских осмотров</a:t>
            </a:r>
          </a:p>
          <a:p>
            <a:r>
              <a:rPr lang="ru-RU" dirty="0" smtClean="0"/>
              <a:t>Раннее выявление заболеваний и лиц, имеющих ФР развития заболеваний</a:t>
            </a:r>
          </a:p>
          <a:p>
            <a:r>
              <a:rPr lang="ru-RU" dirty="0" smtClean="0"/>
              <a:t>Контроль и учет ежегодной диспансеризации населения</a:t>
            </a:r>
          </a:p>
          <a:p>
            <a:r>
              <a:rPr lang="ru-RU" dirty="0" smtClean="0"/>
              <a:t>Подготовка и передача врачам медицинской документации на больных с повышенным риском заболеваний для проведения дополнительного медицинского обследования, диспансерного наблюдения</a:t>
            </a:r>
          </a:p>
          <a:p>
            <a:r>
              <a:rPr lang="ru-RU" dirty="0" smtClean="0"/>
              <a:t>Санитарно-гигиеническая пропаганда ЗОЖ (борьба с курение, алкоголизмом, избыточным весом, гиподинамией и др.), проведение углубленного индивидуального профилактического консультирования, школы здоровья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2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Законодательная база организации диспансеризации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Приказ Минздрава РФ от 21.12.2012 </a:t>
            </a:r>
            <a:r>
              <a:rPr lang="ru-RU" dirty="0">
                <a:solidFill>
                  <a:srgbClr val="FF0000"/>
                </a:solidFill>
              </a:rPr>
              <a:t>N 1344н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«Об утверждении порядка проведения диспансеризации определенных групп взрослого населения»</a:t>
            </a:r>
          </a:p>
          <a:p>
            <a:r>
              <a:rPr lang="ru-RU" dirty="0"/>
              <a:t>Приказ Минздрава России от 06.12.2012 </a:t>
            </a:r>
            <a:r>
              <a:rPr lang="ru-RU" dirty="0">
                <a:solidFill>
                  <a:srgbClr val="FF0000"/>
                </a:solidFill>
              </a:rPr>
              <a:t>№ 1011н </a:t>
            </a:r>
            <a:r>
              <a:rPr lang="ru-RU" dirty="0"/>
              <a:t>«Об утверждении Порядка проведения профилактического медицинского осмотра»</a:t>
            </a:r>
          </a:p>
          <a:p>
            <a:r>
              <a:rPr lang="ru-RU" dirty="0"/>
              <a:t>Приказ Минздрава РФ от 6.03.2015 г. </a:t>
            </a:r>
            <a:r>
              <a:rPr lang="ru-RU" dirty="0">
                <a:solidFill>
                  <a:srgbClr val="FF0000"/>
                </a:solidFill>
              </a:rPr>
              <a:t>№ 87н </a:t>
            </a:r>
            <a:r>
              <a:rPr lang="ru-RU" dirty="0"/>
              <a:t>«Об унифицированной форме медицинской документации и форме статистической отчетности, используемых при проведении диспансеризации определенных групп взрослого населения и профилактических медицинских осмотров, порядках по их заполнению»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40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24261"/>
              </p:ext>
            </p:extLst>
          </p:nvPr>
        </p:nvGraphicFramePr>
        <p:xfrm>
          <a:off x="0" y="836712"/>
          <a:ext cx="9144000" cy="6234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792"/>
                <a:gridCol w="6444208"/>
              </a:tblGrid>
              <a:tr h="93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Методы </a:t>
                      </a:r>
                      <a:r>
                        <a:rPr lang="ru-RU" sz="1400" dirty="0" smtClean="0">
                          <a:effectLst/>
                        </a:rPr>
                        <a:t>1 этапа, </a:t>
                      </a:r>
                      <a:r>
                        <a:rPr lang="ru-RU" sz="1400" dirty="0">
                          <a:effectLst/>
                        </a:rPr>
                        <a:t>подлежащие удалению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Обоснование удаления методов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900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Общий анализ крови (гемоглобин, лейкоциты, СОЭ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Проводится только по показаниям. </a:t>
                      </a:r>
                      <a:r>
                        <a:rPr lang="ru-RU" sz="1400" dirty="0">
                          <a:effectLst/>
                        </a:rPr>
                        <a:t>Определение гемоглобина  как </a:t>
                      </a:r>
                      <a:r>
                        <a:rPr lang="ru-RU" sz="1400" dirty="0" err="1">
                          <a:effectLst/>
                        </a:rPr>
                        <a:t>скрининговый</a:t>
                      </a:r>
                      <a:r>
                        <a:rPr lang="ru-RU" sz="1400" dirty="0">
                          <a:effectLst/>
                        </a:rPr>
                        <a:t> тест используется только для выявления серповидно-клеточной анемии у новорожденных.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Частота </a:t>
                      </a:r>
                      <a:r>
                        <a:rPr lang="ru-RU" sz="1400" dirty="0">
                          <a:effectLst/>
                        </a:rPr>
                        <a:t>выявления любых отклонений от нормы анализируемых параметров в 2015 г.  - 2,9% (анемии -  0,4%), в 2016 г. – 3,3</a:t>
                      </a:r>
                      <a:r>
                        <a:rPr lang="ru-RU" sz="1400" dirty="0" smtClean="0">
                          <a:effectLst/>
                        </a:rPr>
                        <a:t>%.;</a:t>
                      </a:r>
                      <a:r>
                        <a:rPr lang="ru-RU" sz="1400" baseline="0" dirty="0" smtClean="0">
                          <a:effectLst/>
                        </a:rPr>
                        <a:t> 580 </a:t>
                      </a:r>
                      <a:r>
                        <a:rPr lang="ru-RU" sz="1400" baseline="0" dirty="0" err="1" smtClean="0">
                          <a:effectLst/>
                        </a:rPr>
                        <a:t>млн.руб</a:t>
                      </a:r>
                      <a:r>
                        <a:rPr lang="ru-RU" sz="1400" baseline="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13190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Клинический анализ крови развернутый, 1 раз в 6 лет для граждан 39 лет и </a:t>
                      </a:r>
                      <a:r>
                        <a:rPr lang="ru-RU" sz="1400" dirty="0" smtClean="0">
                          <a:effectLst/>
                        </a:rPr>
                        <a:t>старше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Проводится только по показаниям.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Частота </a:t>
                      </a:r>
                      <a:r>
                        <a:rPr lang="ru-RU" sz="1400" dirty="0">
                          <a:effectLst/>
                        </a:rPr>
                        <a:t>выявления любых отклонений от нормы анализируемых параметров в 2015 г. -   4,2%, в 2016 г. - 4,7</a:t>
                      </a:r>
                      <a:r>
                        <a:rPr lang="ru-RU" sz="1400" dirty="0" smtClean="0">
                          <a:effectLst/>
                        </a:rPr>
                        <a:t>%;</a:t>
                      </a:r>
                      <a:r>
                        <a:rPr lang="ru-RU" sz="1400" baseline="0" dirty="0" smtClean="0">
                          <a:effectLst/>
                        </a:rPr>
                        <a:t> 1,3 </a:t>
                      </a:r>
                      <a:r>
                        <a:rPr lang="ru-RU" sz="1400" baseline="0" dirty="0" err="1" smtClean="0">
                          <a:effectLst/>
                        </a:rPr>
                        <a:t>млрд.руб</a:t>
                      </a:r>
                      <a:r>
                        <a:rPr lang="ru-RU" sz="1400" baseline="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523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крови биохимический (</a:t>
                      </a:r>
                      <a:r>
                        <a:rPr lang="ru-RU" sz="1400" dirty="0" err="1">
                          <a:effectLst/>
                        </a:rPr>
                        <a:t>креатинин</a:t>
                      </a:r>
                      <a:r>
                        <a:rPr lang="ru-RU" sz="1400" dirty="0">
                          <a:effectLst/>
                        </a:rPr>
                        <a:t>, АСТ, АЛТ, билирубин, холестерин, глюкоза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 Проводится только по показаниям.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Частота любых </a:t>
                      </a:r>
                      <a:r>
                        <a:rPr lang="ru-RU" sz="1400" dirty="0">
                          <a:effectLst/>
                        </a:rPr>
                        <a:t>отклонений от нормы в 2015 г. - 8,3%, в 2016 г. - 11,1</a:t>
                      </a:r>
                      <a:r>
                        <a:rPr lang="ru-RU" sz="1400" dirty="0" smtClean="0">
                          <a:effectLst/>
                        </a:rPr>
                        <a:t>%; 1,3 </a:t>
                      </a:r>
                      <a:r>
                        <a:rPr lang="ru-RU" sz="1400" dirty="0" err="1" smtClean="0">
                          <a:effectLst/>
                        </a:rPr>
                        <a:t>млрд.руб</a:t>
                      </a:r>
                      <a:r>
                        <a:rPr lang="ru-RU" sz="1400" dirty="0" smtClean="0">
                          <a:effectLst/>
                        </a:rPr>
                        <a:t>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4186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Общий анализ </a:t>
                      </a:r>
                      <a:r>
                        <a:rPr lang="ru-RU" sz="1400" dirty="0" smtClean="0">
                          <a:effectLst/>
                        </a:rPr>
                        <a:t>мочи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Проводится только по показаниям.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Данные </a:t>
                      </a:r>
                      <a:r>
                        <a:rPr lang="ru-RU" sz="1400" dirty="0">
                          <a:effectLst/>
                        </a:rPr>
                        <a:t>недостаточны для оценки баланса пользы и вреда в отношении теста на </a:t>
                      </a:r>
                      <a:r>
                        <a:rPr lang="ru-RU" sz="1400" dirty="0" err="1">
                          <a:effectLst/>
                        </a:rPr>
                        <a:t>микроальбуминурию</a:t>
                      </a:r>
                      <a:r>
                        <a:rPr lang="ru-RU" sz="1400" dirty="0">
                          <a:effectLst/>
                        </a:rPr>
                        <a:t>. </a:t>
                      </a:r>
                      <a:r>
                        <a:rPr lang="ru-RU" sz="1400" dirty="0" smtClean="0">
                          <a:effectLst/>
                        </a:rPr>
                        <a:t>300 </a:t>
                      </a:r>
                      <a:r>
                        <a:rPr lang="ru-RU" sz="1400" dirty="0" err="1" smtClean="0">
                          <a:effectLst/>
                        </a:rPr>
                        <a:t>млн.руб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  <a:tr h="1155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УЗИ органов брюшной полости и таза на предмет исключения новообразований 1 раз в 6 лет, начиная с 39 </a:t>
                      </a:r>
                      <a:r>
                        <a:rPr lang="ru-RU" sz="1400" dirty="0" smtClean="0">
                          <a:effectLst/>
                        </a:rPr>
                        <a:t>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Исследование на рак поджелудочной</a:t>
                      </a:r>
                      <a:r>
                        <a:rPr lang="ru-RU" sz="1400" baseline="0" dirty="0" smtClean="0">
                          <a:effectLst/>
                        </a:rPr>
                        <a:t> железы и простаты п</a:t>
                      </a:r>
                      <a:r>
                        <a:rPr lang="ru-RU" sz="1400" dirty="0" smtClean="0">
                          <a:effectLst/>
                        </a:rPr>
                        <a:t>роводится только по показаниям.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Исследование на рак почек, матки и яичников</a:t>
                      </a:r>
                      <a:r>
                        <a:rPr lang="ru-RU" sz="1400" baseline="0" dirty="0" smtClean="0">
                          <a:effectLst/>
                        </a:rPr>
                        <a:t> – недостаточно данных для определения баланса пользы или вреда. П</a:t>
                      </a:r>
                      <a:r>
                        <a:rPr lang="ru-RU" sz="1400" dirty="0" smtClean="0">
                          <a:effectLst/>
                        </a:rPr>
                        <a:t>роводится только по показаниям.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Частота </a:t>
                      </a:r>
                      <a:r>
                        <a:rPr lang="ru-RU" sz="1400" dirty="0">
                          <a:effectLst/>
                        </a:rPr>
                        <a:t>выявления любых отклонений от нормы во время УЗИ в 2015 г. - 6,2%, в  2016 - 6,9</a:t>
                      </a:r>
                      <a:r>
                        <a:rPr lang="ru-RU" sz="1400" dirty="0" smtClean="0">
                          <a:effectLst/>
                        </a:rPr>
                        <a:t>%. 1,5 </a:t>
                      </a:r>
                      <a:r>
                        <a:rPr lang="ru-RU" sz="1400" dirty="0" err="1" smtClean="0">
                          <a:effectLst/>
                        </a:rPr>
                        <a:t>млрд.руб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27" marR="34127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495928" cy="836712"/>
          </a:xfrm>
        </p:spPr>
        <p:txBody>
          <a:bodyPr/>
          <a:lstStyle/>
          <a:p>
            <a:r>
              <a:rPr lang="ru-RU" sz="1800" b="1" dirty="0"/>
              <a:t>Диспансеризация в РФ с позиций доказательной медицины и научно обоснованного скрининга. </a:t>
            </a:r>
            <a:r>
              <a:rPr lang="ru-RU" sz="1800" b="1" dirty="0" smtClean="0"/>
              <a:t> Мероприятия </a:t>
            </a:r>
            <a:r>
              <a:rPr lang="ru-RU" sz="1800" b="1" dirty="0"/>
              <a:t>1-го этапа, подлежащие удалению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8490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136904" cy="1700808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20333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Маммография </a:t>
            </a:r>
            <a:r>
              <a:rPr lang="ru-RU" sz="2000" dirty="0"/>
              <a:t>– 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 40 лет каждые 2 года 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Анализ на скрытую кровь в каловых массах иммунохимическим методом </a:t>
            </a:r>
            <a:r>
              <a:rPr lang="ru-RU" sz="2000" dirty="0"/>
              <a:t>- </a:t>
            </a:r>
            <a:r>
              <a:rPr lang="ru-RU" sz="2000" dirty="0">
                <a:solidFill>
                  <a:srgbClr val="FF0000"/>
                </a:solidFill>
              </a:rPr>
              <a:t>1 раз в 2 года в возрасте </a:t>
            </a:r>
            <a:r>
              <a:rPr lang="ru-RU" sz="2000" dirty="0" smtClean="0">
                <a:solidFill>
                  <a:srgbClr val="FF0000"/>
                </a:solidFill>
              </a:rPr>
              <a:t>40 до  64 лет, а с 65 до 74 ежегодно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Осмотр фельдшером (акушеркой), взятие с использованием щетки цитологической цервикальной мазка (соскоба) с поверхности шейки матки (наружного маточного зева) и цервикального канала на цитологическое исследование (далее – мазок с шейки матки), </a:t>
            </a:r>
            <a:r>
              <a:rPr lang="ru-RU" sz="2000" b="1" dirty="0"/>
              <a:t>цитологическое исследование мазка с </a:t>
            </a:r>
            <a:r>
              <a:rPr lang="ru-RU" sz="2000" b="1" dirty="0" smtClean="0"/>
              <a:t>шейки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 </a:t>
            </a:r>
            <a:r>
              <a:rPr lang="ru-RU" sz="2000" b="1" dirty="0" smtClean="0"/>
              <a:t>Измерение </a:t>
            </a:r>
            <a:r>
              <a:rPr lang="ru-RU" sz="2000" b="1" dirty="0"/>
              <a:t>внутриглазного давления </a:t>
            </a:r>
            <a:r>
              <a:rPr lang="ru-RU" sz="2000" dirty="0">
                <a:solidFill>
                  <a:srgbClr val="FF0000"/>
                </a:solidFill>
              </a:rPr>
              <a:t>1 раз в 3 года </a:t>
            </a:r>
            <a:r>
              <a:rPr lang="ru-RU" sz="2000" dirty="0" smtClean="0">
                <a:solidFill>
                  <a:srgbClr val="FF0000"/>
                </a:solidFill>
              </a:rPr>
              <a:t>для </a:t>
            </a:r>
            <a:r>
              <a:rPr lang="ru-RU" sz="2000" dirty="0">
                <a:solidFill>
                  <a:srgbClr val="FF0000"/>
                </a:solidFill>
              </a:rPr>
              <a:t>граждан 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в возрасте от </a:t>
            </a:r>
            <a:r>
              <a:rPr lang="ru-RU" sz="2000" dirty="0" smtClean="0">
                <a:solidFill>
                  <a:srgbClr val="FF0000"/>
                </a:solidFill>
              </a:rPr>
              <a:t>40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лет и </a:t>
            </a:r>
            <a:r>
              <a:rPr lang="ru-RU" sz="2000" dirty="0" smtClean="0">
                <a:solidFill>
                  <a:srgbClr val="FF0000"/>
                </a:solidFill>
              </a:rPr>
              <a:t>старше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573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08912" cy="1714202"/>
          </a:xfrm>
        </p:spPr>
        <p:txBody>
          <a:bodyPr/>
          <a:lstStyle/>
          <a:p>
            <a:r>
              <a:rPr lang="ru-RU" altLang="ru-RU" sz="2800" b="1" dirty="0"/>
              <a:t>Нерешенные и спорные в РФ с позиций доказательной медицины и научно обоснованного скрининга вопросы диспансеризации в </a:t>
            </a:r>
            <a:r>
              <a:rPr lang="ru-RU" altLang="ru-RU" sz="2800" b="1" dirty="0" smtClean="0"/>
              <a:t>РФ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204864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/>
              <a:t>Сохранена </a:t>
            </a:r>
            <a:r>
              <a:rPr lang="ru-RU" sz="3600" b="1" dirty="0" smtClean="0"/>
              <a:t>ЭКГ</a:t>
            </a:r>
            <a:r>
              <a:rPr lang="ru-RU" sz="3600" dirty="0" smtClean="0"/>
              <a:t> </a:t>
            </a:r>
            <a:r>
              <a:rPr lang="ru-RU" sz="3600" dirty="0"/>
              <a:t>в покое (для мужчин в возрасте 36 лет и старше, для женщин в возрасте 45 лет и старше 1 раз в 3 года)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/>
              <a:t> </a:t>
            </a:r>
            <a:r>
              <a:rPr lang="ru-RU" sz="3600" b="1" dirty="0"/>
              <a:t>ПСА-тест</a:t>
            </a:r>
            <a:r>
              <a:rPr lang="ru-RU" sz="3600" dirty="0"/>
              <a:t> в возрасте </a:t>
            </a:r>
            <a:r>
              <a:rPr lang="ru-RU" sz="3600" dirty="0" smtClean="0"/>
              <a:t>45, 50, 55, 60, 64 года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6587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Основная причина смертности в развитых странах - ХНИЗ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 algn="ctr">
              <a:lnSpc>
                <a:spcPct val="120000"/>
              </a:lnSpc>
              <a:buNone/>
            </a:pPr>
            <a:r>
              <a:rPr lang="ru-RU" sz="3600" b="1" dirty="0"/>
              <a:t>ХНИЗ обуславливают 80 % всей инвалидности и смертности </a:t>
            </a:r>
            <a:r>
              <a:rPr lang="ru-RU" sz="3600" b="1" dirty="0" smtClean="0"/>
              <a:t>населения </a:t>
            </a:r>
            <a:r>
              <a:rPr lang="ru-RU" sz="3600" b="1" dirty="0"/>
              <a:t>РФ </a:t>
            </a:r>
            <a:endParaRPr lang="ru-RU" sz="3600" dirty="0" smtClean="0"/>
          </a:p>
          <a:p>
            <a:pPr marL="114300" indent="0" algn="ctr">
              <a:buNone/>
            </a:pPr>
            <a:r>
              <a:rPr lang="ru-RU" sz="3600" dirty="0" smtClean="0"/>
              <a:t>Хронические неинфекционные заболевания (ХНИЗ):</a:t>
            </a:r>
          </a:p>
          <a:p>
            <a:r>
              <a:rPr lang="ru-RU" sz="3600" dirty="0" smtClean="0"/>
              <a:t>Сердечно-сосудистые заболевания</a:t>
            </a:r>
          </a:p>
          <a:p>
            <a:r>
              <a:rPr lang="ru-RU" sz="3600" dirty="0" smtClean="0"/>
              <a:t>Онкологические заболевания</a:t>
            </a:r>
          </a:p>
          <a:p>
            <a:r>
              <a:rPr lang="ru-RU" sz="3600" dirty="0" smtClean="0"/>
              <a:t>Сахарный диабет</a:t>
            </a:r>
          </a:p>
          <a:p>
            <a:r>
              <a:rPr lang="ru-RU" sz="3600" dirty="0" smtClean="0"/>
              <a:t>Хронические заболевания органов дыхания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14084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20880" cy="1440160"/>
          </a:xfrm>
        </p:spPr>
        <p:txBody>
          <a:bodyPr/>
          <a:lstStyle/>
          <a:p>
            <a:r>
              <a:rPr lang="ru-RU" sz="2400" b="1" dirty="0"/>
              <a:t>Приказ Минздрава РФ от  26 октября </a:t>
            </a:r>
            <a:r>
              <a:rPr lang="ru-RU" sz="2400" b="1" dirty="0" smtClean="0"/>
              <a:t>201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b="1" dirty="0" smtClean="0"/>
              <a:t>Пункт 2</a:t>
            </a:r>
            <a:r>
              <a:rPr lang="ru-RU" sz="3200" dirty="0" smtClean="0"/>
              <a:t> </a:t>
            </a:r>
          </a:p>
          <a:p>
            <a:r>
              <a:rPr lang="ru-RU" sz="3200" b="1" dirty="0" smtClean="0"/>
              <a:t>Диспансеризация </a:t>
            </a:r>
            <a:r>
              <a:rPr lang="ru-RU" sz="3200" dirty="0" smtClean="0"/>
              <a:t>представляет </a:t>
            </a:r>
            <a:r>
              <a:rPr lang="ru-RU" sz="3200" dirty="0"/>
              <a:t>собой комплекс мероприятий, включающий в себя профилактический медицинский осмотр и дополнительные методы обследований, проводимых в целях оценки состояния здоровья (включая определение группы здоровья и группы диспансерного наблюдения) и осуществляемых в отношении определенных групп населения в соответствии с законодательством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76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36904" cy="1143000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Пункт  3. Диспансеризация </a:t>
            </a:r>
            <a:r>
              <a:rPr lang="ru-RU" sz="2400" b="1" dirty="0"/>
              <a:t>взрослого населения проводится путем углубленного обследования состояния здоровья граждан в целях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568952" cy="5256584"/>
          </a:xfrm>
        </p:spPr>
        <p:txBody>
          <a:bodyPr>
            <a:noAutofit/>
          </a:bodyPr>
          <a:lstStyle/>
          <a:p>
            <a:r>
              <a:rPr lang="ru-RU" sz="2400" dirty="0" smtClean="0"/>
              <a:t>1</a:t>
            </a:r>
            <a:r>
              <a:rPr lang="ru-RU" sz="2400" b="1" dirty="0"/>
              <a:t>) раннего выявления </a:t>
            </a:r>
            <a:r>
              <a:rPr lang="ru-RU" sz="2400" b="1" dirty="0" smtClean="0"/>
              <a:t>ХНИЗ</a:t>
            </a:r>
            <a:r>
              <a:rPr lang="ru-RU" sz="2400" dirty="0" smtClean="0"/>
              <a:t>, </a:t>
            </a:r>
            <a:r>
              <a:rPr lang="ru-RU" sz="2400" dirty="0"/>
              <a:t>являющихся основной причиной </a:t>
            </a:r>
            <a:r>
              <a:rPr lang="ru-RU" sz="2400" dirty="0" smtClean="0"/>
              <a:t>инвалидности </a:t>
            </a:r>
            <a:r>
              <a:rPr lang="ru-RU" sz="2400" dirty="0"/>
              <a:t>и преждевременной смертности населения </a:t>
            </a:r>
            <a:r>
              <a:rPr lang="ru-RU" sz="2400" dirty="0" smtClean="0"/>
              <a:t>РФ, </a:t>
            </a:r>
            <a:r>
              <a:rPr lang="ru-RU" sz="2400" dirty="0"/>
              <a:t>основных факторов риска их развития (повышенный уровень </a:t>
            </a:r>
            <a:r>
              <a:rPr lang="ru-RU" sz="2400" dirty="0" smtClean="0"/>
              <a:t>АД, </a:t>
            </a:r>
            <a:r>
              <a:rPr lang="ru-RU" sz="2400" dirty="0" err="1" smtClean="0"/>
              <a:t>гиперхолестеринемию</a:t>
            </a:r>
            <a:r>
              <a:rPr lang="ru-RU" sz="2400" dirty="0" smtClean="0"/>
              <a:t>, повышенный </a:t>
            </a:r>
            <a:r>
              <a:rPr lang="ru-RU" sz="2400" dirty="0"/>
              <a:t>уровень глюкозы в крови, курение табака, </a:t>
            </a:r>
            <a:r>
              <a:rPr lang="ru-RU" sz="2400" dirty="0" smtClean="0"/>
              <a:t>риск пагубного потребления </a:t>
            </a:r>
            <a:r>
              <a:rPr lang="ru-RU" sz="2400" dirty="0"/>
              <a:t>алкоголя, нерациональное питание, </a:t>
            </a:r>
            <a:r>
              <a:rPr lang="ru-RU" sz="2400" dirty="0" smtClean="0"/>
              <a:t>низкую физическую </a:t>
            </a:r>
            <a:r>
              <a:rPr lang="ru-RU" sz="2400" dirty="0"/>
              <a:t>активность, </a:t>
            </a:r>
            <a:r>
              <a:rPr lang="ru-RU" sz="2400" dirty="0" smtClean="0"/>
              <a:t>избыточную массу </a:t>
            </a:r>
            <a:r>
              <a:rPr lang="ru-RU" sz="2400" dirty="0"/>
              <a:t>тела или ожирение), а также потребления наркотических средств и </a:t>
            </a:r>
            <a:r>
              <a:rPr lang="ru-RU" sz="2400" dirty="0" smtClean="0"/>
              <a:t>психотропных </a:t>
            </a:r>
            <a:r>
              <a:rPr lang="ru-RU" sz="2400" dirty="0"/>
              <a:t>веществ без назначения </a:t>
            </a:r>
            <a:r>
              <a:rPr lang="ru-RU" sz="2400" dirty="0" smtClean="0"/>
              <a:t>врача</a:t>
            </a:r>
            <a:endParaRPr lang="ru-RU" sz="2400" dirty="0"/>
          </a:p>
          <a:p>
            <a:r>
              <a:rPr lang="ru-RU" sz="2400" dirty="0"/>
              <a:t>2) </a:t>
            </a:r>
            <a:r>
              <a:rPr lang="ru-RU" sz="2400" b="1" dirty="0"/>
              <a:t>определения группы состояния здоровья</a:t>
            </a:r>
            <a:r>
              <a:rPr lang="ru-RU" sz="2400" dirty="0"/>
              <a:t>, необходимых профилактических, лечебных, реабилитационных и </a:t>
            </a:r>
            <a:r>
              <a:rPr lang="ru-RU" sz="2400" dirty="0" smtClean="0"/>
              <a:t>оздоровительных </a:t>
            </a:r>
            <a:r>
              <a:rPr lang="ru-RU" sz="2400" dirty="0"/>
              <a:t>мероприятий для граждан с выявленными </a:t>
            </a:r>
            <a:r>
              <a:rPr lang="ru-RU" sz="2400" dirty="0" smtClean="0"/>
              <a:t>ХНИЗ и </a:t>
            </a:r>
            <a:r>
              <a:rPr lang="ru-RU" sz="2400" dirty="0"/>
              <a:t>(или) </a:t>
            </a:r>
            <a:r>
              <a:rPr lang="ru-RU" sz="2400" dirty="0" smtClean="0"/>
              <a:t>факторами риска </a:t>
            </a:r>
            <a:r>
              <a:rPr lang="ru-RU" sz="2400" dirty="0"/>
              <a:t>их развития</a:t>
            </a:r>
            <a:r>
              <a:rPr lang="ru-RU" sz="2400" dirty="0" smtClean="0"/>
              <a:t>, </a:t>
            </a:r>
            <a:r>
              <a:rPr lang="ru-RU" sz="2400" dirty="0"/>
              <a:t>а также для здоровых </a:t>
            </a:r>
            <a:r>
              <a:rPr lang="ru-RU" sz="2400" dirty="0" smtClean="0"/>
              <a:t>граждан;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96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Пункт 3. продолжение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3) </a:t>
            </a:r>
            <a:r>
              <a:rPr lang="ru-RU" b="1" dirty="0"/>
              <a:t>проведения </a:t>
            </a:r>
            <a:r>
              <a:rPr lang="ru-RU" b="1" dirty="0" smtClean="0"/>
              <a:t>профилактического </a:t>
            </a:r>
            <a:r>
              <a:rPr lang="ru-RU" b="1" dirty="0"/>
              <a:t>консультирования </a:t>
            </a:r>
            <a:r>
              <a:rPr lang="ru-RU" dirty="0"/>
              <a:t>граждан с выявленными хроническими неинфекционными заболеваниями и (или) факторами риска их развития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</a:t>
            </a:r>
            <a:r>
              <a:rPr lang="ru-RU" b="1" dirty="0"/>
              <a:t>определения группы диспансерного наблюдения </a:t>
            </a:r>
            <a:r>
              <a:rPr lang="ru-RU" dirty="0"/>
              <a:t>граждан с выявленными </a:t>
            </a:r>
            <a:r>
              <a:rPr lang="ru-RU" dirty="0" smtClean="0"/>
              <a:t>ХНИЗ и </a:t>
            </a:r>
            <a:r>
              <a:rPr lang="ru-RU" dirty="0"/>
              <a:t>иными заболеваниями (состояниями), а также граждан с высоким и очень высоким суммарным сердечно-сосудистым </a:t>
            </a:r>
            <a:r>
              <a:rPr lang="ru-RU" dirty="0" smtClean="0"/>
              <a:t>риском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порядке, установленном приказом Министерства здравоохранения Российской Федерации от 21 декабря 2012 г. N 1344н "Об утверждении Порядка проведения диспансерного наблюдения" (зарегистрирован Министерством юстиции Российской Федерации 14 февраля 2013 г., регистрационный N 27072).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ru-RU" sz="3200" b="1" dirty="0" smtClean="0"/>
              <a:t>Критерии диагностики факторов риска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208912" cy="56166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Повышенный уровень </a:t>
            </a:r>
            <a:r>
              <a:rPr lang="ru-RU" b="1" dirty="0" smtClean="0"/>
              <a:t>АД </a:t>
            </a:r>
            <a:r>
              <a:rPr lang="ru-RU" dirty="0" smtClean="0"/>
              <a:t>- </a:t>
            </a:r>
            <a:r>
              <a:rPr lang="ru-RU" dirty="0"/>
              <a:t>систолическое </a:t>
            </a:r>
            <a:r>
              <a:rPr lang="ru-RU" dirty="0" smtClean="0"/>
              <a:t>артериальное давление ≥ 140 </a:t>
            </a:r>
            <a:r>
              <a:rPr lang="ru-RU" dirty="0"/>
              <a:t>мм </a:t>
            </a:r>
            <a:r>
              <a:rPr lang="ru-RU" dirty="0" err="1"/>
              <a:t>рт.ст</a:t>
            </a:r>
            <a:r>
              <a:rPr lang="ru-RU" dirty="0"/>
              <a:t>., диастолическое артериальное давление </a:t>
            </a:r>
            <a:r>
              <a:rPr lang="ru-RU" dirty="0" smtClean="0"/>
              <a:t>≥ </a:t>
            </a:r>
            <a:r>
              <a:rPr lang="ru-RU" dirty="0"/>
              <a:t>90 мм </a:t>
            </a:r>
            <a:r>
              <a:rPr lang="ru-RU" dirty="0" err="1"/>
              <a:t>рт.ст</a:t>
            </a:r>
            <a:r>
              <a:rPr lang="ru-RU" dirty="0" smtClean="0"/>
              <a:t>., </a:t>
            </a:r>
            <a:r>
              <a:rPr lang="ru-RU" dirty="0"/>
              <a:t>либо проведение гипотензивной </a:t>
            </a:r>
            <a:r>
              <a:rPr lang="ru-RU" dirty="0" smtClean="0"/>
              <a:t>терапии</a:t>
            </a:r>
            <a:endParaRPr lang="ru-RU" dirty="0"/>
          </a:p>
          <a:p>
            <a:r>
              <a:rPr lang="ru-RU" b="1" dirty="0" err="1"/>
              <a:t>Дислипидемия</a:t>
            </a:r>
            <a:r>
              <a:rPr lang="ru-RU" b="1" dirty="0"/>
              <a:t> </a:t>
            </a:r>
            <a:r>
              <a:rPr lang="ru-RU" dirty="0"/>
              <a:t>- отклонение от нормы одного или более показателей </a:t>
            </a:r>
            <a:r>
              <a:rPr lang="ru-RU" dirty="0" smtClean="0"/>
              <a:t>липидного обмена (ОХ &gt; </a:t>
            </a:r>
            <a:r>
              <a:rPr lang="ru-RU" dirty="0"/>
              <a:t>5 </a:t>
            </a:r>
            <a:r>
              <a:rPr lang="ru-RU" dirty="0" err="1"/>
              <a:t>ммоль</a:t>
            </a:r>
            <a:r>
              <a:rPr lang="ru-RU" dirty="0"/>
              <a:t>/л; холестерин </a:t>
            </a:r>
            <a:r>
              <a:rPr lang="ru-RU" dirty="0" smtClean="0"/>
              <a:t>ЛПВП у </a:t>
            </a:r>
            <a:r>
              <a:rPr lang="ru-RU" dirty="0"/>
              <a:t>женщин </a:t>
            </a:r>
            <a:r>
              <a:rPr lang="ru-RU" dirty="0" smtClean="0"/>
              <a:t>&lt; </a:t>
            </a:r>
            <a:r>
              <a:rPr lang="ru-RU" dirty="0"/>
              <a:t>1,2 </a:t>
            </a:r>
            <a:r>
              <a:rPr lang="ru-RU" dirty="0" err="1"/>
              <a:t>ммоль</a:t>
            </a:r>
            <a:r>
              <a:rPr lang="ru-RU" dirty="0"/>
              <a:t>/л, у мужчин </a:t>
            </a:r>
            <a:r>
              <a:rPr lang="ru-RU" dirty="0" smtClean="0"/>
              <a:t>&lt; </a:t>
            </a:r>
            <a:r>
              <a:rPr lang="ru-RU" dirty="0"/>
              <a:t>1,0 </a:t>
            </a:r>
            <a:r>
              <a:rPr lang="ru-RU" dirty="0" err="1"/>
              <a:t>ммоль</a:t>
            </a:r>
            <a:r>
              <a:rPr lang="ru-RU" dirty="0"/>
              <a:t>/л; </a:t>
            </a:r>
            <a:r>
              <a:rPr lang="ru-RU" dirty="0" smtClean="0"/>
              <a:t>холестерин ЛПНП </a:t>
            </a:r>
            <a:r>
              <a:rPr lang="ru-RU" dirty="0"/>
              <a:t>более 3 </a:t>
            </a:r>
            <a:r>
              <a:rPr lang="ru-RU" dirty="0" err="1"/>
              <a:t>ммоль</a:t>
            </a:r>
            <a:r>
              <a:rPr lang="ru-RU" dirty="0"/>
              <a:t>/л; </a:t>
            </a:r>
            <a:r>
              <a:rPr lang="ru-RU" dirty="0" smtClean="0"/>
              <a:t>ТГ более </a:t>
            </a:r>
            <a:r>
              <a:rPr lang="ru-RU" dirty="0"/>
              <a:t>1,7 </a:t>
            </a:r>
            <a:r>
              <a:rPr lang="ru-RU" dirty="0" err="1"/>
              <a:t>ммоль</a:t>
            </a:r>
            <a:r>
              <a:rPr lang="ru-RU" dirty="0"/>
              <a:t>/л) </a:t>
            </a:r>
            <a:r>
              <a:rPr lang="ru-RU" dirty="0" smtClean="0"/>
              <a:t>или проведение </a:t>
            </a:r>
            <a:r>
              <a:rPr lang="ru-RU" dirty="0" err="1"/>
              <a:t>гиполипидемической</a:t>
            </a:r>
            <a:r>
              <a:rPr lang="ru-RU" dirty="0"/>
              <a:t> </a:t>
            </a:r>
            <a:r>
              <a:rPr lang="ru-RU" dirty="0" smtClean="0"/>
              <a:t>терапии</a:t>
            </a:r>
            <a:endParaRPr lang="ru-RU" dirty="0"/>
          </a:p>
          <a:p>
            <a:r>
              <a:rPr lang="ru-RU" b="1" dirty="0"/>
              <a:t>Повышенный уровень глюкозы в крови </a:t>
            </a:r>
            <a:r>
              <a:rPr lang="ru-RU" dirty="0"/>
              <a:t>- уровень глюкозы плазмы натощак </a:t>
            </a:r>
            <a:r>
              <a:rPr lang="ru-RU" dirty="0" smtClean="0"/>
              <a:t>&gt; 6,1 </a:t>
            </a:r>
            <a:r>
              <a:rPr lang="ru-RU" dirty="0" err="1"/>
              <a:t>ммоль</a:t>
            </a:r>
            <a:r>
              <a:rPr lang="ru-RU" dirty="0"/>
              <a:t>/л или проведение </a:t>
            </a:r>
            <a:r>
              <a:rPr lang="ru-RU" dirty="0" err="1"/>
              <a:t>гиполикемической</a:t>
            </a:r>
            <a:r>
              <a:rPr lang="ru-RU" dirty="0"/>
              <a:t> </a:t>
            </a:r>
            <a:r>
              <a:rPr lang="ru-RU" dirty="0" smtClean="0"/>
              <a:t>терапии</a:t>
            </a:r>
            <a:endParaRPr lang="ru-RU" dirty="0"/>
          </a:p>
          <a:p>
            <a:r>
              <a:rPr lang="ru-RU" b="1" dirty="0"/>
              <a:t>Курение табака </a:t>
            </a:r>
            <a:r>
              <a:rPr lang="ru-RU" dirty="0"/>
              <a:t>- ежедневное выкуривание одной сигареты и </a:t>
            </a:r>
            <a:r>
              <a:rPr lang="ru-RU" dirty="0" smtClean="0"/>
              <a:t>более</a:t>
            </a:r>
            <a:endParaRPr lang="ru-RU" dirty="0"/>
          </a:p>
          <a:p>
            <a:r>
              <a:rPr lang="ru-RU" b="1" dirty="0"/>
              <a:t>Нерациональное питание </a:t>
            </a:r>
            <a:r>
              <a:rPr lang="ru-RU" dirty="0"/>
              <a:t>- избыточное потребление пищи, жиров, </a:t>
            </a:r>
            <a:r>
              <a:rPr lang="ru-RU" dirty="0" smtClean="0"/>
              <a:t>углеводов, потребление </a:t>
            </a:r>
            <a:r>
              <a:rPr lang="ru-RU" dirty="0"/>
              <a:t>поваренной соли </a:t>
            </a:r>
            <a:r>
              <a:rPr lang="ru-RU" dirty="0" smtClean="0"/>
              <a:t>&gt; </a:t>
            </a:r>
            <a:r>
              <a:rPr lang="ru-RU" dirty="0"/>
              <a:t>5 граммов в </a:t>
            </a:r>
            <a:r>
              <a:rPr lang="ru-RU" dirty="0" smtClean="0"/>
              <a:t>сутки, недостаточное потребление </a:t>
            </a:r>
            <a:r>
              <a:rPr lang="ru-RU" dirty="0"/>
              <a:t>фруктов и овощей (менее 400 </a:t>
            </a:r>
            <a:r>
              <a:rPr lang="ru-RU" dirty="0" err="1" smtClean="0"/>
              <a:t>гр</a:t>
            </a:r>
            <a:r>
              <a:rPr lang="ru-RU" dirty="0" smtClean="0"/>
              <a:t> </a:t>
            </a:r>
            <a:r>
              <a:rPr lang="ru-RU" dirty="0"/>
              <a:t>или менее 4 -6 порций в сутки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b="1" dirty="0"/>
              <a:t>Избыточная масса тела </a:t>
            </a:r>
            <a:r>
              <a:rPr lang="ru-RU" dirty="0" smtClean="0"/>
              <a:t>– ИМТ 25 </a:t>
            </a:r>
            <a:r>
              <a:rPr lang="ru-RU" dirty="0"/>
              <a:t>- 29,9 кг/кв. м, ожирение </a:t>
            </a:r>
            <a:r>
              <a:rPr lang="ru-RU" dirty="0" smtClean="0"/>
              <a:t>– ИМТ </a:t>
            </a:r>
            <a:r>
              <a:rPr lang="ru-RU" dirty="0"/>
              <a:t>более 30 кг/кв. м.</a:t>
            </a:r>
          </a:p>
          <a:p>
            <a:r>
              <a:rPr lang="ru-RU" b="1" dirty="0"/>
              <a:t>Низкая физическая активность </a:t>
            </a:r>
            <a:r>
              <a:rPr lang="ru-RU" dirty="0"/>
              <a:t>- ходьба в умеренном или быстром темпе менее </a:t>
            </a:r>
            <a:r>
              <a:rPr lang="ru-RU" dirty="0" smtClean="0"/>
              <a:t>30 минут </a:t>
            </a:r>
            <a:r>
              <a:rPr lang="ru-RU" dirty="0"/>
              <a:t>в </a:t>
            </a:r>
            <a:r>
              <a:rPr lang="ru-RU" dirty="0" smtClean="0"/>
              <a:t>день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5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Пункт 4. Периодичность проведения диспансеризации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Определена периодичность </a:t>
            </a:r>
            <a:r>
              <a:rPr lang="ru-RU" sz="2800" dirty="0" smtClean="0"/>
              <a:t>проведения диспансеризации -  </a:t>
            </a:r>
            <a:r>
              <a:rPr lang="ru-RU" sz="2800" dirty="0"/>
              <a:t>1 раз в 3 года, начиная </a:t>
            </a:r>
            <a:r>
              <a:rPr lang="ru-RU" sz="2800" dirty="0" smtClean="0"/>
              <a:t>с 18 лет  (18, 21</a:t>
            </a:r>
            <a:r>
              <a:rPr lang="ru-RU" sz="2800" dirty="0"/>
              <a:t>, 24, 27</a:t>
            </a:r>
            <a:r>
              <a:rPr lang="ru-RU" sz="2800" dirty="0" smtClean="0"/>
              <a:t>….) </a:t>
            </a:r>
          </a:p>
          <a:p>
            <a:r>
              <a:rPr lang="ru-RU" sz="2800" dirty="0" smtClean="0"/>
              <a:t>1) </a:t>
            </a:r>
            <a:r>
              <a:rPr lang="ru-RU" sz="2800" dirty="0" smtClean="0">
                <a:solidFill>
                  <a:srgbClr val="C00000"/>
                </a:solidFill>
              </a:rPr>
              <a:t>маммографии </a:t>
            </a:r>
            <a:r>
              <a:rPr lang="ru-RU" sz="2800" dirty="0">
                <a:solidFill>
                  <a:srgbClr val="C00000"/>
                </a:solidFill>
              </a:rPr>
              <a:t>для женщин в возрасте от </a:t>
            </a:r>
            <a:r>
              <a:rPr lang="ru-RU" sz="2800" dirty="0" smtClean="0">
                <a:solidFill>
                  <a:srgbClr val="C00000"/>
                </a:solidFill>
              </a:rPr>
              <a:t>40 до 74 лет </a:t>
            </a:r>
            <a:endParaRPr lang="ru-RU" sz="2800" dirty="0"/>
          </a:p>
          <a:p>
            <a:r>
              <a:rPr lang="ru-RU" sz="2800" dirty="0" smtClean="0"/>
              <a:t>2) диспансеризации</a:t>
            </a:r>
            <a:r>
              <a:rPr lang="ru-RU" sz="2800" dirty="0"/>
              <a:t>, проводимой ежегодно </a:t>
            </a:r>
            <a:r>
              <a:rPr lang="ru-RU" sz="2800" dirty="0" smtClean="0"/>
              <a:t>в </a:t>
            </a:r>
            <a:r>
              <a:rPr lang="ru-RU" sz="2800" dirty="0"/>
              <a:t>отношении </a:t>
            </a:r>
            <a:r>
              <a:rPr lang="ru-RU" sz="2800" dirty="0"/>
              <a:t> </a:t>
            </a:r>
            <a:r>
              <a:rPr lang="ru-RU" sz="2800" dirty="0" smtClean="0"/>
              <a:t> граждан</a:t>
            </a:r>
            <a:r>
              <a:rPr lang="ru-RU" sz="2800" dirty="0"/>
              <a:t> </a:t>
            </a:r>
            <a:r>
              <a:rPr lang="ru-RU" sz="2800" dirty="0" smtClean="0"/>
              <a:t>с 40 лет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275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Пункт 7</a:t>
            </a:r>
            <a:r>
              <a:rPr lang="ru-RU" sz="3200" b="1" dirty="0" smtClean="0"/>
              <a:t>. Участковый принцип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диспансеризации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Сохраняется  </a:t>
            </a:r>
            <a:r>
              <a:rPr lang="ru-RU" sz="2800" b="1" dirty="0"/>
              <a:t>участковый принцип  диспансеризации </a:t>
            </a:r>
            <a:r>
              <a:rPr lang="ru-RU" sz="2800" dirty="0"/>
              <a:t>(«территориального прикрепления» </a:t>
            </a:r>
            <a:r>
              <a:rPr lang="ru-RU" sz="2800" dirty="0" smtClean="0"/>
              <a:t>пациента)</a:t>
            </a:r>
          </a:p>
          <a:p>
            <a:endParaRPr lang="ru-RU" sz="2800" dirty="0"/>
          </a:p>
          <a:p>
            <a:r>
              <a:rPr lang="ru-RU" sz="2800" dirty="0" smtClean="0"/>
              <a:t>Гражданин </a:t>
            </a:r>
            <a:r>
              <a:rPr lang="ru-RU" sz="2800" dirty="0"/>
              <a:t>проходит диспансеризацию в медицинской организации, в которой он получает </a:t>
            </a:r>
            <a:r>
              <a:rPr lang="ru-RU" sz="2800" dirty="0" smtClean="0"/>
              <a:t>ПМСП</a:t>
            </a:r>
          </a:p>
        </p:txBody>
      </p:sp>
    </p:spTree>
    <p:extLst>
      <p:ext uri="{BB962C8B-B14F-4D97-AF65-F5344CB8AC3E}">
        <p14:creationId xmlns:p14="http://schemas.microsoft.com/office/powerpoint/2010/main" val="472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Пункт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8. Диспансеризация проводится при условии добровольного согласия гражданина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208912" cy="532859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Диспансеризация </a:t>
            </a:r>
            <a:r>
              <a:rPr lang="ru-RU" sz="2400" b="1" dirty="0"/>
              <a:t>проводится при наличии информированного </a:t>
            </a:r>
            <a:r>
              <a:rPr lang="ru-RU" sz="2400" b="1" dirty="0" smtClean="0"/>
              <a:t>добровольного согласия </a:t>
            </a:r>
            <a:r>
              <a:rPr lang="ru-RU" sz="2400" b="1" dirty="0"/>
              <a:t>гражданина </a:t>
            </a:r>
            <a:r>
              <a:rPr lang="ru-RU" sz="2400" dirty="0"/>
              <a:t>или его законного представителя (в отношении лица, признанного </a:t>
            </a:r>
            <a:r>
              <a:rPr lang="ru-RU" sz="2400" dirty="0" smtClean="0"/>
              <a:t>в установленном </a:t>
            </a:r>
            <a:r>
              <a:rPr lang="ru-RU" sz="2400" dirty="0"/>
              <a:t>законом порядке недееспособным, если такое лицо по своему </a:t>
            </a:r>
            <a:r>
              <a:rPr lang="ru-RU" sz="2400" dirty="0" smtClean="0"/>
              <a:t>состоянию не </a:t>
            </a:r>
            <a:r>
              <a:rPr lang="ru-RU" sz="2400" dirty="0"/>
              <a:t>способно дать согласие на медицинское вмешательство), данного по форме и </a:t>
            </a:r>
            <a:r>
              <a:rPr lang="ru-RU" sz="2400" dirty="0" smtClean="0"/>
              <a:t>в порядке</a:t>
            </a:r>
            <a:r>
              <a:rPr lang="ru-RU" sz="2400" dirty="0"/>
              <a:t>, которые утверждены Минздравом </a:t>
            </a:r>
            <a:r>
              <a:rPr lang="ru-RU" sz="2400" dirty="0" smtClean="0"/>
              <a:t>РФ</a:t>
            </a:r>
            <a:endParaRPr lang="ru-RU" sz="2400" dirty="0"/>
          </a:p>
          <a:p>
            <a:r>
              <a:rPr lang="ru-RU" sz="2400" dirty="0"/>
              <a:t>Гражданин </a:t>
            </a:r>
            <a:r>
              <a:rPr lang="ru-RU" sz="2400" b="1" dirty="0"/>
              <a:t>вправе отказаться от проведения диспансеризации </a:t>
            </a:r>
            <a:r>
              <a:rPr lang="ru-RU" sz="2400" dirty="0"/>
              <a:t>в целом либо </a:t>
            </a:r>
            <a:r>
              <a:rPr lang="ru-RU" sz="2400" dirty="0" smtClean="0"/>
              <a:t>от отдельных </a:t>
            </a:r>
            <a:r>
              <a:rPr lang="ru-RU" sz="2400" dirty="0"/>
              <a:t>видов медицинских вмешательств, входящих в объем диспансеризации, </a:t>
            </a:r>
            <a:r>
              <a:rPr lang="ru-RU" sz="2400" dirty="0" smtClean="0"/>
              <a:t>в порядке </a:t>
            </a:r>
            <a:r>
              <a:rPr lang="ru-RU" sz="2400" dirty="0"/>
              <a:t>и по форме, которые утверждены </a:t>
            </a:r>
            <a:r>
              <a:rPr lang="ru-RU" sz="2400" dirty="0" smtClean="0"/>
              <a:t>Минздравом </a:t>
            </a:r>
            <a:r>
              <a:rPr lang="ru-RU" sz="2400" dirty="0"/>
              <a:t>РФ(ст. 20 ФЗ №323)</a:t>
            </a:r>
            <a:endParaRPr lang="ru-RU" sz="24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425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 </a:t>
            </a:r>
            <a:r>
              <a:rPr lang="ru-RU" sz="2800" b="1" dirty="0" smtClean="0"/>
              <a:t>Ответственность за организацию и проведение диспансеризации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208912" cy="5328592"/>
          </a:xfrm>
        </p:spPr>
        <p:txBody>
          <a:bodyPr>
            <a:normAutofit/>
          </a:bodyPr>
          <a:lstStyle/>
          <a:p>
            <a:r>
              <a:rPr lang="ru-RU" b="1" dirty="0" smtClean="0"/>
              <a:t>Ответственные за организацию и проведение в медицинской организации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Руководитель медицинской организации</a:t>
            </a:r>
          </a:p>
          <a:p>
            <a:pPr lvl="1"/>
            <a:r>
              <a:rPr lang="ru-RU" dirty="0" smtClean="0"/>
              <a:t>Медицинские работники отделения (кабинета) мед. профилактики</a:t>
            </a:r>
          </a:p>
          <a:p>
            <a:r>
              <a:rPr lang="ru-RU" b="1" dirty="0" smtClean="0"/>
              <a:t>Ответственные за организацию и проведение  на участке, обслуживаемой территории</a:t>
            </a:r>
          </a:p>
          <a:p>
            <a:pPr lvl="1"/>
            <a:r>
              <a:rPr lang="ru-RU" dirty="0" smtClean="0"/>
              <a:t>Врач-терапевт (участковый, цехового участка, ВОП)</a:t>
            </a:r>
          </a:p>
          <a:p>
            <a:r>
              <a:rPr lang="ru-RU" b="1" dirty="0" smtClean="0"/>
              <a:t>Фельдшер</a:t>
            </a:r>
            <a:r>
              <a:rPr lang="ru-RU" dirty="0" smtClean="0"/>
              <a:t> фельдшерского здравпункта  или фельдшерско-акушерского пункта ответственный </a:t>
            </a:r>
            <a:r>
              <a:rPr lang="ru-RU" dirty="0"/>
              <a:t>в случае возложения на него отдельных функций лечащего врача по непосредственному оказанию медицинской помощи пациенту в период наблюдения за ним и его лечения, в том числе по проведению диспансеризации </a:t>
            </a:r>
            <a:r>
              <a:rPr lang="ru-RU" dirty="0" smtClean="0"/>
              <a:t>(приказ </a:t>
            </a:r>
            <a:r>
              <a:rPr lang="ru-RU" dirty="0"/>
              <a:t>МЗ и социального развития РФ от 23.03.2012 г. N </a:t>
            </a:r>
            <a:r>
              <a:rPr lang="ru-RU" dirty="0" smtClean="0"/>
              <a:t>252н)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9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r>
              <a:rPr lang="ru-RU" sz="2800" b="1" dirty="0" smtClean="0"/>
              <a:t> </a:t>
            </a:r>
            <a:r>
              <a:rPr lang="ru-RU" sz="2800" b="1" dirty="0" smtClean="0"/>
              <a:t>Задачи врача-терапевта при проведении диспансеризации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7992888" cy="5069160"/>
          </a:xfrm>
        </p:spPr>
        <p:txBody>
          <a:bodyPr>
            <a:normAutofit/>
          </a:bodyPr>
          <a:lstStyle/>
          <a:p>
            <a:r>
              <a:rPr lang="ru-RU" dirty="0" smtClean="0"/>
              <a:t>1) </a:t>
            </a:r>
            <a:r>
              <a:rPr lang="ru-RU" b="1" dirty="0" smtClean="0"/>
              <a:t>составление </a:t>
            </a:r>
            <a:r>
              <a:rPr lang="ru-RU" b="1" dirty="0"/>
              <a:t>списков граждан</a:t>
            </a:r>
            <a:r>
              <a:rPr lang="ru-RU" dirty="0"/>
              <a:t>, подлежащих диспансеризации в текущем календарном году, и плана проведения диспансеризации на текущий календарный год с учетом возрастной категории граждан;</a:t>
            </a:r>
          </a:p>
          <a:p>
            <a:r>
              <a:rPr lang="ru-RU" dirty="0"/>
              <a:t>2) </a:t>
            </a:r>
            <a:r>
              <a:rPr lang="ru-RU" b="1" dirty="0" smtClean="0"/>
              <a:t>привлечение </a:t>
            </a:r>
            <a:r>
              <a:rPr lang="ru-RU" b="1" dirty="0"/>
              <a:t>населения </a:t>
            </a:r>
            <a:r>
              <a:rPr lang="ru-RU" dirty="0"/>
              <a:t>участка к прохождению диспансеризации, </a:t>
            </a:r>
            <a:endParaRPr lang="ru-RU" dirty="0" smtClean="0"/>
          </a:p>
          <a:p>
            <a:pPr lvl="1"/>
            <a:r>
              <a:rPr lang="ru-RU" dirty="0" smtClean="0"/>
              <a:t>информирование </a:t>
            </a:r>
            <a:r>
              <a:rPr lang="ru-RU" dirty="0"/>
              <a:t>о ее целях и задачах, объеме проводимого обследования и графике работы подразделений медицинской организации, участвующих в проведении диспансеризации, необходимых подготовительных мероприятиях, </a:t>
            </a:r>
            <a:endParaRPr lang="ru-RU" dirty="0" smtClean="0"/>
          </a:p>
          <a:p>
            <a:pPr lvl="1"/>
            <a:r>
              <a:rPr lang="ru-RU" dirty="0" smtClean="0"/>
              <a:t>а </a:t>
            </a:r>
            <a:r>
              <a:rPr lang="ru-RU" dirty="0"/>
              <a:t>также повышение мотивации граждан к прохождению диспансеризации, в том числе путем проведения разъяснительных бесед на уровне </a:t>
            </a:r>
            <a:r>
              <a:rPr lang="ru-RU" dirty="0" smtClean="0"/>
              <a:t>семьи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9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Пункт 11. продолжение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136904" cy="5256584"/>
          </a:xfrm>
        </p:spPr>
        <p:txBody>
          <a:bodyPr>
            <a:normAutofit/>
          </a:bodyPr>
          <a:lstStyle/>
          <a:p>
            <a:r>
              <a:rPr lang="ru-RU" sz="2400" dirty="0"/>
              <a:t>3) проведение </a:t>
            </a:r>
            <a:r>
              <a:rPr lang="ru-RU" sz="2400" b="1" dirty="0"/>
              <a:t>медицинского осмотра </a:t>
            </a:r>
            <a:r>
              <a:rPr lang="ru-RU" sz="2400" dirty="0"/>
              <a:t>гражданина по итогам первого и второго этапов диспансеризации, </a:t>
            </a:r>
            <a:r>
              <a:rPr lang="ru-RU" sz="2400" b="1" dirty="0"/>
              <a:t>установление диагноза</a:t>
            </a:r>
            <a:r>
              <a:rPr lang="ru-RU" sz="2400" dirty="0"/>
              <a:t> заболевания (состояния), </a:t>
            </a:r>
            <a:endParaRPr lang="ru-RU" sz="2400" dirty="0" smtClean="0"/>
          </a:p>
          <a:p>
            <a:r>
              <a:rPr lang="ru-RU" sz="2400" b="1" dirty="0" smtClean="0"/>
              <a:t>определение </a:t>
            </a:r>
            <a:r>
              <a:rPr lang="ru-RU" sz="2400" b="1" dirty="0"/>
              <a:t>группы состояния здоровья, группы диспансерного наблюдения </a:t>
            </a:r>
            <a:r>
              <a:rPr lang="ru-RU" sz="2400" dirty="0"/>
              <a:t>(с учетом заключений врачей-специалистов), </a:t>
            </a:r>
            <a:endParaRPr lang="ru-RU" sz="2400" dirty="0" smtClean="0"/>
          </a:p>
          <a:p>
            <a:r>
              <a:rPr lang="ru-RU" sz="2400" b="1" dirty="0" smtClean="0"/>
              <a:t>назначение </a:t>
            </a:r>
            <a:r>
              <a:rPr lang="ru-RU" sz="2400" b="1" dirty="0"/>
              <a:t>необходимого лечения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/>
              <a:t>наличии медицинских показаний </a:t>
            </a:r>
            <a:r>
              <a:rPr lang="ru-RU" sz="2400" b="1" dirty="0"/>
              <a:t>направление на дополнительные диагностические исследования</a:t>
            </a:r>
            <a:r>
              <a:rPr lang="ru-RU" sz="2400" dirty="0"/>
              <a:t>, не входящие в объем диспансеризации, для получения специализированной, в том числе высокотехнологичной, медицинской помощи, на санаторно-курортное </a:t>
            </a:r>
            <a:r>
              <a:rPr lang="ru-RU" sz="2400" dirty="0" smtClean="0"/>
              <a:t>лечение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39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44016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ХНИЗ имеют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общую структуру факторов риска их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развития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1) Диспансеризация </a:t>
            </a:r>
            <a:r>
              <a:rPr lang="ru-RU" dirty="0"/>
              <a:t>взрослого населения проводится путем </a:t>
            </a:r>
            <a:r>
              <a:rPr lang="ru-RU" dirty="0" smtClean="0"/>
              <a:t>углубленного обследования </a:t>
            </a:r>
            <a:r>
              <a:rPr lang="ru-RU" dirty="0"/>
              <a:t>состояния здоровья граждан в </a:t>
            </a:r>
            <a:r>
              <a:rPr lang="ru-RU" dirty="0" smtClean="0"/>
              <a:t>целях: 1</a:t>
            </a:r>
            <a:r>
              <a:rPr lang="ru-RU" dirty="0"/>
              <a:t>) </a:t>
            </a:r>
            <a:r>
              <a:rPr lang="ru-RU" b="1" dirty="0"/>
              <a:t>раннего выявления </a:t>
            </a:r>
            <a:r>
              <a:rPr lang="ru-RU" b="1" dirty="0" smtClean="0"/>
              <a:t>ХНИЗ </a:t>
            </a:r>
            <a:r>
              <a:rPr lang="ru-RU" dirty="0" smtClean="0"/>
              <a:t>(состояний) и  </a:t>
            </a:r>
            <a:r>
              <a:rPr lang="ru-RU" b="1" dirty="0" smtClean="0"/>
              <a:t>основных факторов </a:t>
            </a:r>
            <a:r>
              <a:rPr lang="ru-RU" b="1" dirty="0"/>
              <a:t>риска их </a:t>
            </a:r>
            <a:r>
              <a:rPr lang="ru-RU" b="1" dirty="0" smtClean="0"/>
              <a:t>развития, </a:t>
            </a:r>
            <a:r>
              <a:rPr lang="ru-RU" b="1" dirty="0"/>
              <a:t>включающих </a:t>
            </a:r>
            <a:endParaRPr lang="ru-RU" b="1" dirty="0" smtClean="0"/>
          </a:p>
          <a:p>
            <a:r>
              <a:rPr lang="ru-RU" dirty="0" smtClean="0"/>
              <a:t>повышенный </a:t>
            </a:r>
            <a:r>
              <a:rPr lang="ru-RU" dirty="0"/>
              <a:t>уровень артериального давления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гиперхолестеринемию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повышенный </a:t>
            </a:r>
            <a:r>
              <a:rPr lang="ru-RU" dirty="0"/>
              <a:t>уровень глюкозы в крови, </a:t>
            </a:r>
            <a:endParaRPr lang="ru-RU" dirty="0" smtClean="0"/>
          </a:p>
          <a:p>
            <a:r>
              <a:rPr lang="ru-RU" dirty="0" smtClean="0"/>
              <a:t>курение </a:t>
            </a:r>
            <a:r>
              <a:rPr lang="ru-RU" dirty="0"/>
              <a:t>табака, </a:t>
            </a:r>
            <a:endParaRPr lang="ru-RU" dirty="0" smtClean="0"/>
          </a:p>
          <a:p>
            <a:r>
              <a:rPr lang="ru-RU" dirty="0" smtClean="0"/>
              <a:t>риск </a:t>
            </a:r>
            <a:r>
              <a:rPr lang="ru-RU" dirty="0"/>
              <a:t>пагубного потребления алкоголя, </a:t>
            </a:r>
            <a:endParaRPr lang="ru-RU" dirty="0" smtClean="0"/>
          </a:p>
          <a:p>
            <a:r>
              <a:rPr lang="ru-RU" dirty="0" smtClean="0"/>
              <a:t>нерациональное </a:t>
            </a:r>
            <a:r>
              <a:rPr lang="ru-RU" dirty="0"/>
              <a:t>питание, </a:t>
            </a:r>
            <a:endParaRPr lang="ru-RU" dirty="0" smtClean="0"/>
          </a:p>
          <a:p>
            <a:r>
              <a:rPr lang="ru-RU" dirty="0" smtClean="0"/>
              <a:t>низкую </a:t>
            </a:r>
            <a:r>
              <a:rPr lang="ru-RU" dirty="0"/>
              <a:t>физическую активность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избыточную </a:t>
            </a:r>
            <a:r>
              <a:rPr lang="ru-RU" dirty="0"/>
              <a:t>массу тела или </a:t>
            </a:r>
            <a:r>
              <a:rPr lang="ru-RU" dirty="0" smtClean="0"/>
              <a:t>ожирение, </a:t>
            </a:r>
            <a:r>
              <a:rPr lang="ru-RU" dirty="0"/>
              <a:t>а также </a:t>
            </a:r>
            <a:endParaRPr lang="ru-RU" dirty="0" smtClean="0"/>
          </a:p>
          <a:p>
            <a:r>
              <a:rPr lang="ru-RU" dirty="0" smtClean="0"/>
              <a:t>потребления </a:t>
            </a:r>
            <a:r>
              <a:rPr lang="ru-RU" dirty="0"/>
              <a:t>наркотических средств и психотропных веществ без назначения </a:t>
            </a:r>
            <a:r>
              <a:rPr lang="ru-RU" dirty="0" smtClean="0"/>
              <a:t>врача</a:t>
            </a:r>
          </a:p>
          <a:p>
            <a:pPr marL="114300" indent="0" algn="ctr">
              <a:buNone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Концепция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выявления факторов риска  - основа профилактики ХНЗЛ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89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Пункт 11. продолжение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4) проведение </a:t>
            </a:r>
            <a:r>
              <a:rPr lang="ru-RU" sz="2800" b="1" dirty="0"/>
              <a:t>краткого профилактического консультирования</a:t>
            </a:r>
            <a:r>
              <a:rPr lang="ru-RU" sz="2800" dirty="0"/>
              <a:t>, включающего рекомендации по здоровому питанию, по уровню физической активности, отказу от курения табака и пагубного потребления алкоголя;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9485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Пункт 11. продолжение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185720" cy="5517232"/>
          </a:xfrm>
        </p:spPr>
        <p:txBody>
          <a:bodyPr>
            <a:normAutofit/>
          </a:bodyPr>
          <a:lstStyle/>
          <a:p>
            <a:r>
              <a:rPr lang="ru-RU" b="1" dirty="0"/>
              <a:t>5) </a:t>
            </a:r>
            <a:r>
              <a:rPr lang="ru-RU" dirty="0"/>
              <a:t>направление на </a:t>
            </a:r>
            <a:r>
              <a:rPr lang="ru-RU" b="1" dirty="0"/>
              <a:t>углубленное (индивидуальное или групповое) профилактическое консультирование </a:t>
            </a:r>
            <a:r>
              <a:rPr lang="ru-RU" dirty="0"/>
              <a:t>в отделение (кабинет) медицинской профилактики или центр здоровья, а также в фельдшерский здравпункт или фельдшерско-акушерский пункт граждан в возрасте до 72 лет с выявленным по результатам опроса (анкетирования) риска пагубного потребления алкоголя и (или) потребления наркотических средств и психотропных веществ без назначения врача, с выявленной ишемической болезнью сердца, цереброваскулярными заболеваниями, хронической ишемией нижних конечностей атеросклеротического генеза или болезнями, характеризующимися повышенным кровяным давлением; а также граждан в возрасте 75 лет и старше с целью коррекции выявленных факторов риска и (или) профилактики старческой астении</a:t>
            </a:r>
            <a:r>
              <a:rPr lang="ru-RU" i="1" dirty="0"/>
              <a:t> </a:t>
            </a:r>
            <a:r>
              <a:rPr lang="ru-RU" b="1" i="1" dirty="0"/>
              <a:t>на втором этапе диспансеризации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587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продолжение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136904" cy="5184576"/>
          </a:xfrm>
        </p:spPr>
        <p:txBody>
          <a:bodyPr>
            <a:normAutofit/>
          </a:bodyPr>
          <a:lstStyle/>
          <a:p>
            <a:r>
              <a:rPr lang="ru-RU" sz="2800" b="1" dirty="0"/>
              <a:t>6) </a:t>
            </a:r>
            <a:r>
              <a:rPr lang="ru-RU" sz="2800" dirty="0"/>
              <a:t>направление граждан в возрасте до 72 лет с высоким относительным и высоким и очень высоким абсолютным сердечно-сосудистым риском, и (или) ожирением, и (или) </a:t>
            </a:r>
            <a:r>
              <a:rPr lang="ru-RU" sz="2800" dirty="0" err="1"/>
              <a:t>гиперхолестеринемией</a:t>
            </a:r>
            <a:r>
              <a:rPr lang="ru-RU" sz="2800" dirty="0"/>
              <a:t> с уровнем общего холестерина 8 </a:t>
            </a:r>
            <a:r>
              <a:rPr lang="ru-RU" sz="2800" dirty="0" err="1"/>
              <a:t>ммоль</a:t>
            </a:r>
            <a:r>
              <a:rPr lang="ru-RU" sz="2800" dirty="0"/>
              <a:t>/л и более, и (или) курящих более 20 сигарет в день </a:t>
            </a:r>
            <a:r>
              <a:rPr lang="ru-RU" sz="2800" i="1" dirty="0"/>
              <a:t>на углубленное (индивидуальное или групповое) профилактическое консультирование </a:t>
            </a:r>
            <a:r>
              <a:rPr lang="ru-RU" sz="2800" b="1" dirty="0"/>
              <a:t>вне рамок диспансеризации</a:t>
            </a:r>
            <a:r>
              <a:rPr lang="ru-RU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356970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221010" y="110391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 dirty="0" smtClean="0">
                <a:solidFill>
                  <a:srgbClr val="2F2B20">
                    <a:lumMod val="75000"/>
                    <a:lumOff val="25000"/>
                  </a:srgbClr>
                </a:solidFill>
                <a:cs typeface="Arial" pitchFamily="34" charset="0"/>
              </a:rPr>
              <a:t>Модель  </a:t>
            </a:r>
            <a:r>
              <a:rPr lang="ru-RU" sz="2400" b="1" dirty="0">
                <a:solidFill>
                  <a:srgbClr val="2F2B20">
                    <a:lumMod val="75000"/>
                    <a:lumOff val="25000"/>
                  </a:srgbClr>
                </a:solidFill>
                <a:cs typeface="Arial" pitchFamily="34" charset="0"/>
              </a:rPr>
              <a:t>оценки </a:t>
            </a:r>
            <a:r>
              <a:rPr lang="ru-RU" sz="2400" b="1" dirty="0" smtClean="0">
                <a:solidFill>
                  <a:srgbClr val="2F2B20">
                    <a:lumMod val="75000"/>
                    <a:lumOff val="25000"/>
                  </a:srgbClr>
                </a:solidFill>
                <a:cs typeface="Arial" pitchFamily="34" charset="0"/>
              </a:rPr>
              <a:t>абсолютного риска </a:t>
            </a:r>
            <a:r>
              <a:rPr lang="en-US" sz="2400" b="1" dirty="0" smtClean="0">
                <a:solidFill>
                  <a:srgbClr val="2F2B20">
                    <a:lumMod val="75000"/>
                    <a:lumOff val="25000"/>
                  </a:srgbClr>
                </a:solidFill>
                <a:cs typeface="Arial" pitchFamily="34" charset="0"/>
              </a:rPr>
              <a:t>SCORE</a:t>
            </a:r>
            <a:r>
              <a:rPr lang="ru-RU" sz="2400" b="1" dirty="0" smtClean="0">
                <a:solidFill>
                  <a:srgbClr val="2F2B20">
                    <a:lumMod val="75000"/>
                    <a:lumOff val="25000"/>
                  </a:srgbClr>
                </a:solidFill>
                <a:cs typeface="Arial" pitchFamily="34" charset="0"/>
              </a:rPr>
              <a:t> - риск </a:t>
            </a:r>
            <a:r>
              <a:rPr lang="ru-RU" sz="2400" b="1" dirty="0">
                <a:solidFill>
                  <a:srgbClr val="2F2B20">
                    <a:lumMod val="75000"/>
                    <a:lumOff val="25000"/>
                  </a:srgbClr>
                </a:solidFill>
                <a:cs typeface="Arial" pitchFamily="34" charset="0"/>
              </a:rPr>
              <a:t>фатальных СС осложнений в течение предстоящих 10 лет (для стран Европы с высоким риском</a:t>
            </a:r>
            <a:r>
              <a:rPr lang="ru-RU" sz="2400" b="1" dirty="0" smtClean="0">
                <a:solidFill>
                  <a:srgbClr val="2F2B20">
                    <a:lumMod val="75000"/>
                    <a:lumOff val="25000"/>
                  </a:srgbClr>
                </a:solidFill>
                <a:cs typeface="Arial" pitchFamily="34" charset="0"/>
              </a:rPr>
              <a:t>)</a:t>
            </a:r>
            <a:endParaRPr lang="en-US" sz="2400" b="1" dirty="0">
              <a:solidFill>
                <a:srgbClr val="2F2B20">
                  <a:lumMod val="75000"/>
                  <a:lumOff val="25000"/>
                </a:srgbClr>
              </a:solidFill>
              <a:cs typeface="Arial" pitchFamily="34" charset="0"/>
            </a:endParaRPr>
          </a:p>
        </p:txBody>
      </p:sp>
      <p:pic>
        <p:nvPicPr>
          <p:cNvPr id="25569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15334" r="18001" b="12666"/>
          <a:stretch>
            <a:fillRect/>
          </a:stretch>
        </p:blipFill>
        <p:spPr bwMode="auto">
          <a:xfrm>
            <a:off x="107504" y="1295399"/>
            <a:ext cx="8075613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5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992" y="980728"/>
            <a:ext cx="78561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Это </a:t>
            </a:r>
            <a:r>
              <a:rPr lang="ru-RU" sz="3200" dirty="0"/>
              <a:t>обобщенное </a:t>
            </a:r>
            <a:r>
              <a:rPr lang="ru-RU" sz="3200" dirty="0" smtClean="0"/>
              <a:t>значение, </a:t>
            </a:r>
            <a:r>
              <a:rPr lang="ru-RU" sz="3200" dirty="0"/>
              <a:t>показывающее уровень </a:t>
            </a:r>
            <a:r>
              <a:rPr lang="ru-RU" sz="3200" dirty="0" smtClean="0"/>
              <a:t>прогнозируемого </a:t>
            </a:r>
            <a:r>
              <a:rPr lang="ru-RU" sz="3200" dirty="0"/>
              <a:t>риска развития </a:t>
            </a:r>
            <a:r>
              <a:rPr lang="ru-RU" sz="3200" dirty="0" smtClean="0"/>
              <a:t>СС </a:t>
            </a:r>
            <a:r>
              <a:rPr lang="ru-RU" sz="3200" dirty="0"/>
              <a:t>осложнений, выраженный в процентах</a:t>
            </a:r>
            <a:r>
              <a:rPr lang="ru-RU" sz="3200" dirty="0" smtClean="0"/>
              <a:t>.</a:t>
            </a:r>
          </a:p>
          <a:p>
            <a:pPr algn="ctr"/>
            <a:r>
              <a:rPr lang="ru-RU" sz="3200" b="1" dirty="0" smtClean="0"/>
              <a:t>Уровень </a:t>
            </a:r>
            <a:r>
              <a:rPr lang="ru-RU" sz="3200" b="1" dirty="0"/>
              <a:t>абсолютного СС риска по шкале SCORE:</a:t>
            </a:r>
          </a:p>
          <a:p>
            <a:r>
              <a:rPr lang="ru-RU" sz="3200" dirty="0"/>
              <a:t>&lt; 1% — низкий;</a:t>
            </a:r>
          </a:p>
          <a:p>
            <a:r>
              <a:rPr lang="ru-RU" sz="3200" dirty="0"/>
              <a:t>1% – 4% — средний (умеренный);</a:t>
            </a:r>
          </a:p>
          <a:p>
            <a:pPr>
              <a:defRPr/>
            </a:pPr>
            <a:r>
              <a:rPr lang="ru-RU" sz="3200" dirty="0">
                <a:solidFill>
                  <a:srgbClr val="FF0000"/>
                </a:solidFill>
              </a:rPr>
              <a:t>5% – 9% — высокий</a:t>
            </a:r>
            <a:r>
              <a:rPr lang="ru-RU" sz="3200" dirty="0" smtClean="0">
                <a:solidFill>
                  <a:srgbClr val="FF0000"/>
                </a:solidFill>
              </a:rPr>
              <a:t>;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cs typeface="Arial" pitchFamily="34" charset="0"/>
              </a:rPr>
              <a:t>≥ 5%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Высокий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риск, требуется интенсивное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вмешательство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 включая медикаментозное</a:t>
            </a:r>
          </a:p>
          <a:p>
            <a:r>
              <a:rPr lang="ru-RU" sz="3200" dirty="0" smtClean="0"/>
              <a:t>10</a:t>
            </a:r>
            <a:r>
              <a:rPr lang="ru-RU" sz="3200" dirty="0"/>
              <a:t>% и более — </a:t>
            </a:r>
            <a:r>
              <a:rPr lang="ru-RU" sz="3200" dirty="0" smtClean="0"/>
              <a:t>очень </a:t>
            </a:r>
            <a:r>
              <a:rPr lang="ru-RU" sz="3200" dirty="0"/>
              <a:t>высокий.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r>
              <a:rPr lang="ru-RU" sz="3600" b="1" dirty="0"/>
              <a:t>Сердечно-сосудистый риск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69056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9208"/>
            <a:ext cx="82772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8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66889"/>
            <a:ext cx="8064896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795" y="5805264"/>
            <a:ext cx="7914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Уровень относительного суммарного СС риска:</a:t>
            </a:r>
          </a:p>
          <a:p>
            <a:r>
              <a:rPr lang="ru-RU" b="1" dirty="0"/>
              <a:t>1 — </a:t>
            </a:r>
            <a:r>
              <a:rPr lang="ru-RU" b="1" dirty="0" smtClean="0"/>
              <a:t>низкий; 2 </a:t>
            </a:r>
            <a:r>
              <a:rPr lang="ru-RU" b="1" dirty="0"/>
              <a:t>— средний или </a:t>
            </a:r>
            <a:r>
              <a:rPr lang="ru-RU" b="1" dirty="0" smtClean="0"/>
              <a:t>умеренный; 3–4 </a:t>
            </a:r>
            <a:r>
              <a:rPr lang="ru-RU" b="1" dirty="0"/>
              <a:t>— </a:t>
            </a:r>
            <a:r>
              <a:rPr lang="ru-RU" b="1" dirty="0" smtClean="0"/>
              <a:t>высокий; 5 </a:t>
            </a:r>
            <a:r>
              <a:rPr lang="ru-RU" b="1" dirty="0"/>
              <a:t>и более — очень </a:t>
            </a:r>
            <a:r>
              <a:rPr lang="ru-RU" b="1" dirty="0" smtClean="0"/>
              <a:t>высокий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76328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Лицам </a:t>
            </a:r>
            <a:r>
              <a:rPr lang="ru-RU" sz="2800" dirty="0"/>
              <a:t>в возрасте от 21 до 39 лет определяется </a:t>
            </a:r>
            <a:r>
              <a:rPr lang="ru-RU" sz="2800" b="1" dirty="0"/>
              <a:t>относительный суммарный СС риск </a:t>
            </a:r>
            <a:r>
              <a:rPr lang="ru-RU" sz="2800" dirty="0"/>
              <a:t>по шкале </a:t>
            </a:r>
            <a:r>
              <a:rPr lang="ru-RU" sz="2800" dirty="0" smtClean="0"/>
              <a:t>относительного риска  </a:t>
            </a:r>
            <a:r>
              <a:rPr lang="ru-RU" sz="2800" dirty="0"/>
              <a:t>без </a:t>
            </a:r>
            <a:r>
              <a:rPr lang="ru-RU" sz="2800" dirty="0" smtClean="0"/>
              <a:t>учета </a:t>
            </a:r>
            <a:r>
              <a:rPr lang="ru-RU" sz="2800" dirty="0"/>
              <a:t>пола и </a:t>
            </a:r>
            <a:r>
              <a:rPr lang="ru-RU" sz="2800" dirty="0" smtClean="0"/>
              <a:t>возраста. Показывает насколько </a:t>
            </a:r>
            <a:r>
              <a:rPr lang="ru-RU" sz="2800" dirty="0"/>
              <a:t>наличие ФР увеличивает сердечный риск относительно </a:t>
            </a:r>
            <a:r>
              <a:rPr lang="ru-RU" sz="2800" dirty="0" smtClean="0"/>
              <a:t>других людей </a:t>
            </a:r>
            <a:r>
              <a:rPr lang="ru-RU" sz="2800" dirty="0"/>
              <a:t>данной возрастной </a:t>
            </a:r>
            <a:r>
              <a:rPr lang="ru-RU" sz="2800" dirty="0" smtClean="0"/>
              <a:t>категории без </a:t>
            </a:r>
            <a:r>
              <a:rPr lang="ru-RU" sz="2800" dirty="0"/>
              <a:t>этих </a:t>
            </a:r>
            <a:r>
              <a:rPr lang="ru-RU" sz="2800" dirty="0" smtClean="0"/>
              <a:t>факторов риска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4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Пункт 11. продолжение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7) </a:t>
            </a:r>
            <a:r>
              <a:rPr lang="ru-RU" sz="2800" b="1" dirty="0"/>
              <a:t>разъяснение гражданину с высоким риском развития угрожающего жизни заболевания </a:t>
            </a:r>
            <a:r>
              <a:rPr lang="ru-RU" sz="2800" dirty="0"/>
              <a:t>(состояния) или его осложнения, а также лицам, совместно с ним проживающим, правил действий при их развитии, включая своевременный вызов бригады скорой медицинской помощи;</a:t>
            </a:r>
          </a:p>
          <a:p>
            <a:r>
              <a:rPr lang="ru-RU" sz="2800" dirty="0" smtClean="0"/>
              <a:t>8) </a:t>
            </a:r>
            <a:r>
              <a:rPr lang="ru-RU" sz="2800" b="1" dirty="0"/>
              <a:t>участие в оформлении (ведении) медицинской документации</a:t>
            </a:r>
            <a:r>
              <a:rPr lang="ru-RU" sz="2800" dirty="0"/>
              <a:t>;</a:t>
            </a:r>
          </a:p>
          <a:p>
            <a:r>
              <a:rPr lang="ru-RU" sz="2800" dirty="0" smtClean="0"/>
              <a:t>9) </a:t>
            </a:r>
            <a:r>
              <a:rPr lang="ru-RU" sz="2800" b="1" dirty="0"/>
              <a:t>подведение итогов диспансеризации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Пункт 11. продолжение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10)  </a:t>
            </a:r>
            <a:r>
              <a:rPr lang="ru-RU" sz="2800" b="1" dirty="0"/>
              <a:t>информирование </a:t>
            </a:r>
            <a:r>
              <a:rPr lang="ru-RU" sz="2800" b="1" dirty="0" smtClean="0"/>
              <a:t>граждан</a:t>
            </a:r>
            <a:r>
              <a:rPr lang="ru-RU" sz="2800" dirty="0" smtClean="0"/>
              <a:t> </a:t>
            </a:r>
            <a:r>
              <a:rPr lang="ru-RU" sz="2800" dirty="0"/>
              <a:t>(в возрасте от 21 года и старше) о возможности медицинского </a:t>
            </a:r>
            <a:r>
              <a:rPr lang="ru-RU" sz="2800" b="1" dirty="0"/>
              <a:t>освидетельствования на ВИЧ-инфекцию </a:t>
            </a:r>
            <a:r>
              <a:rPr lang="ru-RU" sz="2800" dirty="0"/>
              <a:t>в соответствии с Федеральным законом N 38-ФЗ с предоставлением адресов медицинских организаций, в которых возможно осуществить добровольное, в том числе анонимное, освидетельствование на ВИЧ-инфекцию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591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136904" cy="1124744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Пункт 12. Задачи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отделения (кабинета) медицинской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профилактики при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проведении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диспансеризации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8460432" cy="5544616"/>
          </a:xfrm>
        </p:spPr>
        <p:txBody>
          <a:bodyPr>
            <a:noAutofit/>
          </a:bodyPr>
          <a:lstStyle/>
          <a:p>
            <a:r>
              <a:rPr lang="ru-RU" sz="1400" dirty="0" smtClean="0"/>
              <a:t>1</a:t>
            </a:r>
            <a:r>
              <a:rPr lang="ru-RU" sz="1400" dirty="0"/>
              <a:t>) </a:t>
            </a:r>
            <a:r>
              <a:rPr lang="ru-RU" sz="1400" b="1" dirty="0"/>
              <a:t>участие в информировании </a:t>
            </a:r>
            <a:r>
              <a:rPr lang="ru-RU" sz="1400" b="1" dirty="0" smtClean="0"/>
              <a:t>населения</a:t>
            </a:r>
            <a:r>
              <a:rPr lang="ru-RU" sz="1400" dirty="0" smtClean="0"/>
              <a:t>, </a:t>
            </a:r>
            <a:r>
              <a:rPr lang="ru-RU" sz="1400" dirty="0"/>
              <a:t>находящегося на медицинском обслуживании в медицинской организации, о проведении диспансеризации, о ее целях и задачах, проведение разъяснительной работы и мотивирование граждан к прохождению </a:t>
            </a:r>
            <a:r>
              <a:rPr lang="ru-RU" sz="1400" dirty="0" smtClean="0"/>
              <a:t>диспансеризации;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2) </a:t>
            </a:r>
            <a:r>
              <a:rPr lang="ru-RU" sz="1400" b="1" dirty="0"/>
              <a:t>инструктаж граждан, прибывших на диспансеризацию</a:t>
            </a:r>
            <a:r>
              <a:rPr lang="ru-RU" sz="1400" dirty="0"/>
              <a:t>, о порядке ее прохождения, объеме и последовательности проведения обследования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3) </a:t>
            </a:r>
            <a:r>
              <a:rPr lang="ru-RU" sz="1400" b="1" dirty="0"/>
              <a:t>выполнение доврачебных медицинских исследований первого этапа диспансеризации </a:t>
            </a:r>
            <a:r>
              <a:rPr lang="ru-RU" sz="1400" dirty="0"/>
              <a:t>(опрос (анкетирование), направленный на выявление </a:t>
            </a:r>
            <a:r>
              <a:rPr lang="ru-RU" sz="1400" dirty="0" smtClean="0"/>
              <a:t>ХНИЗ, </a:t>
            </a:r>
            <a:r>
              <a:rPr lang="ru-RU" sz="1400" dirty="0"/>
              <a:t>факторов риска их развития, потребления </a:t>
            </a:r>
            <a:r>
              <a:rPr lang="ru-RU" sz="1400" dirty="0" smtClean="0"/>
              <a:t>наркотических </a:t>
            </a:r>
            <a:r>
              <a:rPr lang="ru-RU" sz="1400" dirty="0"/>
              <a:t>средств и психотропных веществ без назначения врача, антропометрия, расчет </a:t>
            </a:r>
            <a:r>
              <a:rPr lang="ru-RU" sz="1400" dirty="0" smtClean="0"/>
              <a:t>ИМТ , измерение АД, </a:t>
            </a:r>
            <a:r>
              <a:rPr lang="ru-RU" sz="1400" dirty="0"/>
              <a:t>определение уровня общего холестерина и уровня глюкозы в крови экспресс-методом, </a:t>
            </a:r>
            <a:r>
              <a:rPr lang="ru-RU" sz="1400" dirty="0" smtClean="0"/>
              <a:t>измерение </a:t>
            </a:r>
            <a:r>
              <a:rPr lang="ru-RU" sz="1400" dirty="0"/>
              <a:t>внутриглазного давления бесконтактным методом</a:t>
            </a:r>
            <a:r>
              <a:rPr lang="ru-RU" sz="1400" dirty="0" smtClean="0"/>
              <a:t>);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4) </a:t>
            </a:r>
            <a:r>
              <a:rPr lang="ru-RU" sz="1400" b="1" dirty="0"/>
              <a:t>определение факторов риска </a:t>
            </a:r>
            <a:r>
              <a:rPr lang="ru-RU" sz="1400" b="1" dirty="0" smtClean="0"/>
              <a:t>ХНИЗ </a:t>
            </a:r>
            <a:r>
              <a:rPr lang="ru-RU" sz="1400" dirty="0" smtClean="0"/>
              <a:t>на </a:t>
            </a:r>
            <a:r>
              <a:rPr lang="ru-RU" sz="1400" dirty="0"/>
              <a:t>основании диагностических критериев</a:t>
            </a:r>
            <a:r>
              <a:rPr lang="ru-RU" sz="1400" dirty="0" smtClean="0"/>
              <a:t>;</a:t>
            </a:r>
          </a:p>
          <a:p>
            <a:r>
              <a:rPr lang="ru-RU" sz="1400" dirty="0"/>
              <a:t>5) определение </a:t>
            </a:r>
            <a:r>
              <a:rPr lang="ru-RU" sz="1400" b="1" dirty="0"/>
              <a:t>относительного сердечно-сосудистого риска у граждан </a:t>
            </a:r>
            <a:r>
              <a:rPr lang="ru-RU" sz="1400" dirty="0"/>
              <a:t>в возрасте от 21 года до 39 лет включительно, и абсолютного сердечно-сосудистого риска у граждан в возрасте от 42 до 63 лет включительно, не имеющих заболеваний, связанных с атеросклерозом, сахарного диабета второго типа и хронических болезней почек;</a:t>
            </a:r>
          </a:p>
          <a:p>
            <a:r>
              <a:rPr lang="ru-RU" sz="1400" dirty="0"/>
              <a:t>6) проведение </a:t>
            </a:r>
            <a:r>
              <a:rPr lang="ru-RU" sz="1400" b="1" dirty="0"/>
              <a:t>на первом этапе диспансеризации индивидуального профилактического консультирования </a:t>
            </a:r>
            <a:r>
              <a:rPr lang="ru-RU" sz="1400" dirty="0"/>
              <a:t>для граждан в возрасте до 72 лет с высоким относительным и высоким и очень высоким абсолютным сердечно-сосудистым риском, и (или) ожирением, и (или) </a:t>
            </a:r>
            <a:r>
              <a:rPr lang="ru-RU" sz="1400" dirty="0" err="1"/>
              <a:t>гиперхолестеринемией</a:t>
            </a:r>
            <a:r>
              <a:rPr lang="ru-RU" sz="1400" dirty="0"/>
              <a:t> с уровнем общего холестерина 8 </a:t>
            </a:r>
            <a:r>
              <a:rPr lang="ru-RU" sz="1400" dirty="0" err="1"/>
              <a:t>ммоль</a:t>
            </a:r>
            <a:r>
              <a:rPr lang="ru-RU" sz="1400" dirty="0"/>
              <a:t>/л и более, и (или) курящих более 20 сигарет в день; направление указанных граждан на углубленное (индивидуальное или групповое) профилактическое консультирование </a:t>
            </a:r>
            <a:r>
              <a:rPr lang="ru-RU" sz="1400" b="1" dirty="0"/>
              <a:t>вне рамок диспансеризации</a:t>
            </a:r>
            <a:r>
              <a:rPr lang="ru-RU" sz="14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664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1071563" y="5408613"/>
            <a:ext cx="7261225" cy="185737"/>
          </a:xfrm>
          <a:custGeom>
            <a:avLst/>
            <a:gdLst>
              <a:gd name="T0" fmla="*/ 0 w 4574"/>
              <a:gd name="T1" fmla="*/ 2147483647 h 117"/>
              <a:gd name="T2" fmla="*/ 2147483647 w 4574"/>
              <a:gd name="T3" fmla="*/ 0 h 117"/>
              <a:gd name="T4" fmla="*/ 2147483647 w 4574"/>
              <a:gd name="T5" fmla="*/ 0 h 117"/>
              <a:gd name="T6" fmla="*/ 2147483647 w 4574"/>
              <a:gd name="T7" fmla="*/ 2147483647 h 117"/>
              <a:gd name="T8" fmla="*/ 0 w 4574"/>
              <a:gd name="T9" fmla="*/ 2147483647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4"/>
              <a:gd name="T16" fmla="*/ 0 h 117"/>
              <a:gd name="T17" fmla="*/ 4574 w 4574"/>
              <a:gd name="T18" fmla="*/ 117 h 1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4" h="117">
                <a:moveTo>
                  <a:pt x="0" y="117"/>
                </a:moveTo>
                <a:lnTo>
                  <a:pt x="218" y="0"/>
                </a:lnTo>
                <a:lnTo>
                  <a:pt x="4574" y="0"/>
                </a:lnTo>
                <a:lnTo>
                  <a:pt x="4356" y="117"/>
                </a:lnTo>
                <a:lnTo>
                  <a:pt x="0" y="117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1071563" y="1695450"/>
            <a:ext cx="346075" cy="3898900"/>
          </a:xfrm>
          <a:custGeom>
            <a:avLst/>
            <a:gdLst>
              <a:gd name="T0" fmla="*/ 0 w 218"/>
              <a:gd name="T1" fmla="*/ 2147483647 h 2456"/>
              <a:gd name="T2" fmla="*/ 0 w 218"/>
              <a:gd name="T3" fmla="*/ 2147483647 h 2456"/>
              <a:gd name="T4" fmla="*/ 2147483647 w 218"/>
              <a:gd name="T5" fmla="*/ 0 h 2456"/>
              <a:gd name="T6" fmla="*/ 2147483647 w 218"/>
              <a:gd name="T7" fmla="*/ 2147483647 h 2456"/>
              <a:gd name="T8" fmla="*/ 0 w 218"/>
              <a:gd name="T9" fmla="*/ 2147483647 h 2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2456"/>
              <a:gd name="T17" fmla="*/ 218 w 218"/>
              <a:gd name="T18" fmla="*/ 2456 h 2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2456">
                <a:moveTo>
                  <a:pt x="0" y="2456"/>
                </a:moveTo>
                <a:lnTo>
                  <a:pt x="0" y="117"/>
                </a:lnTo>
                <a:lnTo>
                  <a:pt x="218" y="0"/>
                </a:lnTo>
                <a:lnTo>
                  <a:pt x="218" y="2339"/>
                </a:lnTo>
                <a:lnTo>
                  <a:pt x="0" y="2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417638" y="1695450"/>
            <a:ext cx="6915150" cy="3713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1071563" y="4938713"/>
            <a:ext cx="7261225" cy="193675"/>
          </a:xfrm>
          <a:custGeom>
            <a:avLst/>
            <a:gdLst>
              <a:gd name="T0" fmla="*/ 0 w 670"/>
              <a:gd name="T1" fmla="*/ 2147483647 h 24"/>
              <a:gd name="T2" fmla="*/ 2147483647 w 670"/>
              <a:gd name="T3" fmla="*/ 0 h 24"/>
              <a:gd name="T4" fmla="*/ 2147483647 w 670"/>
              <a:gd name="T5" fmla="*/ 0 h 24"/>
              <a:gd name="T6" fmla="*/ 0 60000 65536"/>
              <a:gd name="T7" fmla="*/ 0 60000 65536"/>
              <a:gd name="T8" fmla="*/ 0 60000 65536"/>
              <a:gd name="T9" fmla="*/ 0 w 670"/>
              <a:gd name="T10" fmla="*/ 0 h 24"/>
              <a:gd name="T11" fmla="*/ 670 w 67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0" h="24">
                <a:moveTo>
                  <a:pt x="0" y="24"/>
                </a:moveTo>
                <a:lnTo>
                  <a:pt x="32" y="0"/>
                </a:lnTo>
                <a:lnTo>
                  <a:pt x="670" y="0"/>
                </a:lnTo>
              </a:path>
            </a:pathLst>
          </a:cu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1071563" y="4478338"/>
            <a:ext cx="7261225" cy="193675"/>
          </a:xfrm>
          <a:custGeom>
            <a:avLst/>
            <a:gdLst>
              <a:gd name="T0" fmla="*/ 0 w 670"/>
              <a:gd name="T1" fmla="*/ 2147483647 h 24"/>
              <a:gd name="T2" fmla="*/ 2147483647 w 670"/>
              <a:gd name="T3" fmla="*/ 0 h 24"/>
              <a:gd name="T4" fmla="*/ 2147483647 w 670"/>
              <a:gd name="T5" fmla="*/ 0 h 24"/>
              <a:gd name="T6" fmla="*/ 0 60000 65536"/>
              <a:gd name="T7" fmla="*/ 0 60000 65536"/>
              <a:gd name="T8" fmla="*/ 0 60000 65536"/>
              <a:gd name="T9" fmla="*/ 0 w 670"/>
              <a:gd name="T10" fmla="*/ 0 h 24"/>
              <a:gd name="T11" fmla="*/ 670 w 67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0" h="24">
                <a:moveTo>
                  <a:pt x="0" y="24"/>
                </a:moveTo>
                <a:lnTo>
                  <a:pt x="32" y="0"/>
                </a:lnTo>
                <a:lnTo>
                  <a:pt x="670" y="0"/>
                </a:lnTo>
              </a:path>
            </a:pathLst>
          </a:cu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1071563" y="4016375"/>
            <a:ext cx="7261225" cy="185738"/>
          </a:xfrm>
          <a:custGeom>
            <a:avLst/>
            <a:gdLst>
              <a:gd name="T0" fmla="*/ 0 w 670"/>
              <a:gd name="T1" fmla="*/ 2147483647 h 23"/>
              <a:gd name="T2" fmla="*/ 2147483647 w 670"/>
              <a:gd name="T3" fmla="*/ 0 h 23"/>
              <a:gd name="T4" fmla="*/ 2147483647 w 670"/>
              <a:gd name="T5" fmla="*/ 0 h 23"/>
              <a:gd name="T6" fmla="*/ 0 60000 65536"/>
              <a:gd name="T7" fmla="*/ 0 60000 65536"/>
              <a:gd name="T8" fmla="*/ 0 60000 65536"/>
              <a:gd name="T9" fmla="*/ 0 w 670"/>
              <a:gd name="T10" fmla="*/ 0 h 23"/>
              <a:gd name="T11" fmla="*/ 670 w 670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0" h="23">
                <a:moveTo>
                  <a:pt x="0" y="23"/>
                </a:moveTo>
                <a:lnTo>
                  <a:pt x="32" y="0"/>
                </a:lnTo>
                <a:lnTo>
                  <a:pt x="670" y="0"/>
                </a:lnTo>
              </a:path>
            </a:pathLst>
          </a:cu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1071563" y="3548063"/>
            <a:ext cx="7261225" cy="193675"/>
          </a:xfrm>
          <a:custGeom>
            <a:avLst/>
            <a:gdLst>
              <a:gd name="T0" fmla="*/ 0 w 670"/>
              <a:gd name="T1" fmla="*/ 2147483647 h 24"/>
              <a:gd name="T2" fmla="*/ 2147483647 w 670"/>
              <a:gd name="T3" fmla="*/ 0 h 24"/>
              <a:gd name="T4" fmla="*/ 2147483647 w 670"/>
              <a:gd name="T5" fmla="*/ 0 h 24"/>
              <a:gd name="T6" fmla="*/ 0 60000 65536"/>
              <a:gd name="T7" fmla="*/ 0 60000 65536"/>
              <a:gd name="T8" fmla="*/ 0 60000 65536"/>
              <a:gd name="T9" fmla="*/ 0 w 670"/>
              <a:gd name="T10" fmla="*/ 0 h 24"/>
              <a:gd name="T11" fmla="*/ 670 w 67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0" h="24">
                <a:moveTo>
                  <a:pt x="0" y="24"/>
                </a:moveTo>
                <a:lnTo>
                  <a:pt x="32" y="0"/>
                </a:lnTo>
                <a:lnTo>
                  <a:pt x="670" y="0"/>
                </a:lnTo>
              </a:path>
            </a:pathLst>
          </a:cu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1071563" y="3086100"/>
            <a:ext cx="7261225" cy="185738"/>
          </a:xfrm>
          <a:custGeom>
            <a:avLst/>
            <a:gdLst>
              <a:gd name="T0" fmla="*/ 0 w 670"/>
              <a:gd name="T1" fmla="*/ 2147483647 h 23"/>
              <a:gd name="T2" fmla="*/ 2147483647 w 670"/>
              <a:gd name="T3" fmla="*/ 0 h 23"/>
              <a:gd name="T4" fmla="*/ 2147483647 w 670"/>
              <a:gd name="T5" fmla="*/ 0 h 23"/>
              <a:gd name="T6" fmla="*/ 0 60000 65536"/>
              <a:gd name="T7" fmla="*/ 0 60000 65536"/>
              <a:gd name="T8" fmla="*/ 0 60000 65536"/>
              <a:gd name="T9" fmla="*/ 0 w 670"/>
              <a:gd name="T10" fmla="*/ 0 h 23"/>
              <a:gd name="T11" fmla="*/ 670 w 670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0" h="23">
                <a:moveTo>
                  <a:pt x="0" y="23"/>
                </a:moveTo>
                <a:lnTo>
                  <a:pt x="32" y="0"/>
                </a:lnTo>
                <a:lnTo>
                  <a:pt x="670" y="0"/>
                </a:lnTo>
              </a:path>
            </a:pathLst>
          </a:cu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1071563" y="2617788"/>
            <a:ext cx="7261225" cy="193675"/>
          </a:xfrm>
          <a:custGeom>
            <a:avLst/>
            <a:gdLst>
              <a:gd name="T0" fmla="*/ 0 w 670"/>
              <a:gd name="T1" fmla="*/ 2147483647 h 24"/>
              <a:gd name="T2" fmla="*/ 2147483647 w 670"/>
              <a:gd name="T3" fmla="*/ 0 h 24"/>
              <a:gd name="T4" fmla="*/ 2147483647 w 670"/>
              <a:gd name="T5" fmla="*/ 0 h 24"/>
              <a:gd name="T6" fmla="*/ 0 60000 65536"/>
              <a:gd name="T7" fmla="*/ 0 60000 65536"/>
              <a:gd name="T8" fmla="*/ 0 60000 65536"/>
              <a:gd name="T9" fmla="*/ 0 w 670"/>
              <a:gd name="T10" fmla="*/ 0 h 24"/>
              <a:gd name="T11" fmla="*/ 670 w 670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0" h="24">
                <a:moveTo>
                  <a:pt x="0" y="24"/>
                </a:moveTo>
                <a:lnTo>
                  <a:pt x="32" y="0"/>
                </a:lnTo>
                <a:lnTo>
                  <a:pt x="670" y="0"/>
                </a:lnTo>
              </a:path>
            </a:pathLst>
          </a:cu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1873250" y="2163763"/>
            <a:ext cx="130175" cy="3373437"/>
          </a:xfrm>
          <a:custGeom>
            <a:avLst/>
            <a:gdLst>
              <a:gd name="T0" fmla="*/ 0 w 82"/>
              <a:gd name="T1" fmla="*/ 2147483647 h 2125"/>
              <a:gd name="T2" fmla="*/ 0 w 82"/>
              <a:gd name="T3" fmla="*/ 2147483647 h 2125"/>
              <a:gd name="T4" fmla="*/ 2147483647 w 82"/>
              <a:gd name="T5" fmla="*/ 0 h 2125"/>
              <a:gd name="T6" fmla="*/ 2147483647 w 82"/>
              <a:gd name="T7" fmla="*/ 2147483647 h 2125"/>
              <a:gd name="T8" fmla="*/ 0 w 82"/>
              <a:gd name="T9" fmla="*/ 2147483647 h 21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2125"/>
              <a:gd name="T17" fmla="*/ 82 w 82"/>
              <a:gd name="T18" fmla="*/ 2125 h 21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2125">
                <a:moveTo>
                  <a:pt x="0" y="2125"/>
                </a:moveTo>
                <a:lnTo>
                  <a:pt x="0" y="51"/>
                </a:lnTo>
                <a:lnTo>
                  <a:pt x="82" y="0"/>
                </a:lnTo>
                <a:lnTo>
                  <a:pt x="82" y="2079"/>
                </a:lnTo>
                <a:lnTo>
                  <a:pt x="0" y="2125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99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71613" y="2244725"/>
            <a:ext cx="401637" cy="3292475"/>
          </a:xfrm>
          <a:prstGeom prst="rect">
            <a:avLst/>
          </a:prstGeom>
          <a:gradFill rotWithShape="1">
            <a:gsLst>
              <a:gs pos="0">
                <a:srgbClr val="A40000"/>
              </a:gs>
              <a:gs pos="100000">
                <a:srgbClr val="FF0000"/>
              </a:gs>
            </a:gsLst>
            <a:lin ang="0" scaled="1"/>
          </a:gradFill>
          <a:ln w="11176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1471613" y="2163763"/>
            <a:ext cx="531812" cy="80962"/>
          </a:xfrm>
          <a:custGeom>
            <a:avLst/>
            <a:gdLst>
              <a:gd name="T0" fmla="*/ 2147483647 w 335"/>
              <a:gd name="T1" fmla="*/ 2147483647 h 51"/>
              <a:gd name="T2" fmla="*/ 2147483647 w 335"/>
              <a:gd name="T3" fmla="*/ 0 h 51"/>
              <a:gd name="T4" fmla="*/ 2147483647 w 335"/>
              <a:gd name="T5" fmla="*/ 0 h 51"/>
              <a:gd name="T6" fmla="*/ 0 w 335"/>
              <a:gd name="T7" fmla="*/ 2147483647 h 51"/>
              <a:gd name="T8" fmla="*/ 2147483647 w 33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5"/>
              <a:gd name="T16" fmla="*/ 0 h 51"/>
              <a:gd name="T17" fmla="*/ 335 w 33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5" h="51">
                <a:moveTo>
                  <a:pt x="253" y="51"/>
                </a:moveTo>
                <a:lnTo>
                  <a:pt x="335" y="0"/>
                </a:lnTo>
                <a:lnTo>
                  <a:pt x="89" y="0"/>
                </a:lnTo>
                <a:lnTo>
                  <a:pt x="0" y="51"/>
                </a:lnTo>
                <a:lnTo>
                  <a:pt x="253" y="51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A40000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66" name="Freeform 14"/>
          <p:cNvSpPr>
            <a:spLocks/>
          </p:cNvSpPr>
          <p:nvPr/>
        </p:nvSpPr>
        <p:spPr bwMode="auto">
          <a:xfrm>
            <a:off x="2859088" y="3328988"/>
            <a:ext cx="130175" cy="2208212"/>
          </a:xfrm>
          <a:custGeom>
            <a:avLst/>
            <a:gdLst>
              <a:gd name="T0" fmla="*/ 0 w 82"/>
              <a:gd name="T1" fmla="*/ 2147483647 h 1391"/>
              <a:gd name="T2" fmla="*/ 0 w 82"/>
              <a:gd name="T3" fmla="*/ 2147483647 h 1391"/>
              <a:gd name="T4" fmla="*/ 2147483647 w 82"/>
              <a:gd name="T5" fmla="*/ 0 h 1391"/>
              <a:gd name="T6" fmla="*/ 2147483647 w 82"/>
              <a:gd name="T7" fmla="*/ 2147483647 h 1391"/>
              <a:gd name="T8" fmla="*/ 0 w 82"/>
              <a:gd name="T9" fmla="*/ 2147483647 h 1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1391"/>
              <a:gd name="T17" fmla="*/ 82 w 82"/>
              <a:gd name="T18" fmla="*/ 1391 h 13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1391">
                <a:moveTo>
                  <a:pt x="0" y="1391"/>
                </a:moveTo>
                <a:lnTo>
                  <a:pt x="0" y="46"/>
                </a:lnTo>
                <a:lnTo>
                  <a:pt x="82" y="0"/>
                </a:lnTo>
                <a:lnTo>
                  <a:pt x="82" y="1345"/>
                </a:lnTo>
                <a:lnTo>
                  <a:pt x="0" y="1391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99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459038" y="3402013"/>
            <a:ext cx="400050" cy="2135187"/>
          </a:xfrm>
          <a:prstGeom prst="rect">
            <a:avLst/>
          </a:prstGeom>
          <a:gradFill rotWithShape="1">
            <a:gsLst>
              <a:gs pos="0">
                <a:srgbClr val="A40000"/>
              </a:gs>
              <a:gs pos="100000">
                <a:srgbClr val="FF0000"/>
              </a:gs>
            </a:gsLst>
            <a:lin ang="0" scaled="1"/>
          </a:gradFill>
          <a:ln w="11176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68" name="Freeform 16"/>
          <p:cNvSpPr>
            <a:spLocks/>
          </p:cNvSpPr>
          <p:nvPr/>
        </p:nvSpPr>
        <p:spPr bwMode="auto">
          <a:xfrm>
            <a:off x="2459038" y="3328988"/>
            <a:ext cx="530225" cy="73025"/>
          </a:xfrm>
          <a:custGeom>
            <a:avLst/>
            <a:gdLst>
              <a:gd name="T0" fmla="*/ 2147483647 w 334"/>
              <a:gd name="T1" fmla="*/ 2147483647 h 46"/>
              <a:gd name="T2" fmla="*/ 2147483647 w 334"/>
              <a:gd name="T3" fmla="*/ 0 h 46"/>
              <a:gd name="T4" fmla="*/ 2147483647 w 334"/>
              <a:gd name="T5" fmla="*/ 0 h 46"/>
              <a:gd name="T6" fmla="*/ 0 w 334"/>
              <a:gd name="T7" fmla="*/ 2147483647 h 46"/>
              <a:gd name="T8" fmla="*/ 2147483647 w 334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"/>
              <a:gd name="T16" fmla="*/ 0 h 46"/>
              <a:gd name="T17" fmla="*/ 334 w 334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" h="46">
                <a:moveTo>
                  <a:pt x="252" y="46"/>
                </a:moveTo>
                <a:lnTo>
                  <a:pt x="334" y="0"/>
                </a:lnTo>
                <a:lnTo>
                  <a:pt x="88" y="0"/>
                </a:lnTo>
                <a:lnTo>
                  <a:pt x="0" y="46"/>
                </a:lnTo>
                <a:lnTo>
                  <a:pt x="252" y="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A40000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69" name="Freeform 17"/>
          <p:cNvSpPr>
            <a:spLocks/>
          </p:cNvSpPr>
          <p:nvPr/>
        </p:nvSpPr>
        <p:spPr bwMode="auto">
          <a:xfrm>
            <a:off x="3846513" y="3878263"/>
            <a:ext cx="128587" cy="1658937"/>
          </a:xfrm>
          <a:custGeom>
            <a:avLst/>
            <a:gdLst>
              <a:gd name="T0" fmla="*/ 0 w 81"/>
              <a:gd name="T1" fmla="*/ 2147483647 h 1045"/>
              <a:gd name="T2" fmla="*/ 0 w 81"/>
              <a:gd name="T3" fmla="*/ 2147483647 h 1045"/>
              <a:gd name="T4" fmla="*/ 2147483647 w 81"/>
              <a:gd name="T5" fmla="*/ 0 h 1045"/>
              <a:gd name="T6" fmla="*/ 2147483647 w 81"/>
              <a:gd name="T7" fmla="*/ 2147483647 h 1045"/>
              <a:gd name="T8" fmla="*/ 0 w 81"/>
              <a:gd name="T9" fmla="*/ 2147483647 h 10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1045"/>
              <a:gd name="T17" fmla="*/ 81 w 81"/>
              <a:gd name="T18" fmla="*/ 1045 h 10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1045">
                <a:moveTo>
                  <a:pt x="0" y="1045"/>
                </a:moveTo>
                <a:lnTo>
                  <a:pt x="0" y="46"/>
                </a:lnTo>
                <a:lnTo>
                  <a:pt x="81" y="0"/>
                </a:lnTo>
                <a:lnTo>
                  <a:pt x="81" y="999"/>
                </a:lnTo>
                <a:lnTo>
                  <a:pt x="0" y="1045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99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3444875" y="3951288"/>
            <a:ext cx="401638" cy="1585912"/>
          </a:xfrm>
          <a:prstGeom prst="rect">
            <a:avLst/>
          </a:prstGeom>
          <a:gradFill rotWithShape="1">
            <a:gsLst>
              <a:gs pos="0">
                <a:srgbClr val="A40000"/>
              </a:gs>
              <a:gs pos="100000">
                <a:srgbClr val="FF0000"/>
              </a:gs>
            </a:gsLst>
            <a:lin ang="0" scaled="1"/>
          </a:gradFill>
          <a:ln w="11176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71" name="Freeform 19"/>
          <p:cNvSpPr>
            <a:spLocks/>
          </p:cNvSpPr>
          <p:nvPr/>
        </p:nvSpPr>
        <p:spPr bwMode="auto">
          <a:xfrm>
            <a:off x="3444875" y="3878263"/>
            <a:ext cx="530225" cy="73025"/>
          </a:xfrm>
          <a:custGeom>
            <a:avLst/>
            <a:gdLst>
              <a:gd name="T0" fmla="*/ 2147483647 w 334"/>
              <a:gd name="T1" fmla="*/ 2147483647 h 46"/>
              <a:gd name="T2" fmla="*/ 2147483647 w 334"/>
              <a:gd name="T3" fmla="*/ 0 h 46"/>
              <a:gd name="T4" fmla="*/ 2147483647 w 334"/>
              <a:gd name="T5" fmla="*/ 0 h 46"/>
              <a:gd name="T6" fmla="*/ 0 w 334"/>
              <a:gd name="T7" fmla="*/ 2147483647 h 46"/>
              <a:gd name="T8" fmla="*/ 2147483647 w 334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"/>
              <a:gd name="T16" fmla="*/ 0 h 46"/>
              <a:gd name="T17" fmla="*/ 334 w 334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" h="46">
                <a:moveTo>
                  <a:pt x="253" y="46"/>
                </a:moveTo>
                <a:lnTo>
                  <a:pt x="334" y="0"/>
                </a:lnTo>
                <a:lnTo>
                  <a:pt x="89" y="0"/>
                </a:lnTo>
                <a:lnTo>
                  <a:pt x="0" y="46"/>
                </a:lnTo>
                <a:lnTo>
                  <a:pt x="253" y="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A40000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4832350" y="4267200"/>
            <a:ext cx="130175" cy="1270000"/>
          </a:xfrm>
          <a:custGeom>
            <a:avLst/>
            <a:gdLst>
              <a:gd name="T0" fmla="*/ 0 w 82"/>
              <a:gd name="T1" fmla="*/ 2147483647 h 800"/>
              <a:gd name="T2" fmla="*/ 0 w 82"/>
              <a:gd name="T3" fmla="*/ 2147483647 h 800"/>
              <a:gd name="T4" fmla="*/ 2147483647 w 82"/>
              <a:gd name="T5" fmla="*/ 0 h 800"/>
              <a:gd name="T6" fmla="*/ 2147483647 w 82"/>
              <a:gd name="T7" fmla="*/ 2147483647 h 800"/>
              <a:gd name="T8" fmla="*/ 0 w 82"/>
              <a:gd name="T9" fmla="*/ 2147483647 h 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800"/>
              <a:gd name="T17" fmla="*/ 82 w 82"/>
              <a:gd name="T18" fmla="*/ 800 h 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800">
                <a:moveTo>
                  <a:pt x="0" y="800"/>
                </a:moveTo>
                <a:lnTo>
                  <a:pt x="0" y="46"/>
                </a:lnTo>
                <a:lnTo>
                  <a:pt x="82" y="0"/>
                </a:lnTo>
                <a:lnTo>
                  <a:pt x="82" y="754"/>
                </a:lnTo>
                <a:lnTo>
                  <a:pt x="0" y="8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99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4441825" y="4340225"/>
            <a:ext cx="390525" cy="1196975"/>
          </a:xfrm>
          <a:prstGeom prst="rect">
            <a:avLst/>
          </a:prstGeom>
          <a:gradFill rotWithShape="1">
            <a:gsLst>
              <a:gs pos="0">
                <a:srgbClr val="A40000"/>
              </a:gs>
              <a:gs pos="100000">
                <a:srgbClr val="FF0000"/>
              </a:gs>
            </a:gsLst>
            <a:lin ang="0" scaled="1"/>
          </a:gradFill>
          <a:ln w="11176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74" name="Freeform 22"/>
          <p:cNvSpPr>
            <a:spLocks/>
          </p:cNvSpPr>
          <p:nvPr/>
        </p:nvSpPr>
        <p:spPr bwMode="auto">
          <a:xfrm>
            <a:off x="4441825" y="4267200"/>
            <a:ext cx="520700" cy="73025"/>
          </a:xfrm>
          <a:custGeom>
            <a:avLst/>
            <a:gdLst>
              <a:gd name="T0" fmla="*/ 2147483647 w 328"/>
              <a:gd name="T1" fmla="*/ 2147483647 h 46"/>
              <a:gd name="T2" fmla="*/ 2147483647 w 328"/>
              <a:gd name="T3" fmla="*/ 0 h 46"/>
              <a:gd name="T4" fmla="*/ 2147483647 w 328"/>
              <a:gd name="T5" fmla="*/ 0 h 46"/>
              <a:gd name="T6" fmla="*/ 0 w 328"/>
              <a:gd name="T7" fmla="*/ 2147483647 h 46"/>
              <a:gd name="T8" fmla="*/ 2147483647 w 328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46"/>
              <a:gd name="T17" fmla="*/ 328 w 328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46">
                <a:moveTo>
                  <a:pt x="246" y="46"/>
                </a:moveTo>
                <a:lnTo>
                  <a:pt x="328" y="0"/>
                </a:lnTo>
                <a:lnTo>
                  <a:pt x="82" y="0"/>
                </a:lnTo>
                <a:lnTo>
                  <a:pt x="0" y="46"/>
                </a:lnTo>
                <a:lnTo>
                  <a:pt x="246" y="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A40000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75" name="Freeform 23"/>
          <p:cNvSpPr>
            <a:spLocks/>
          </p:cNvSpPr>
          <p:nvPr/>
        </p:nvSpPr>
        <p:spPr bwMode="auto">
          <a:xfrm>
            <a:off x="5818188" y="4298950"/>
            <a:ext cx="141287" cy="1238250"/>
          </a:xfrm>
          <a:custGeom>
            <a:avLst/>
            <a:gdLst>
              <a:gd name="T0" fmla="*/ 0 w 89"/>
              <a:gd name="T1" fmla="*/ 2147483647 h 780"/>
              <a:gd name="T2" fmla="*/ 0 w 89"/>
              <a:gd name="T3" fmla="*/ 2147483647 h 780"/>
              <a:gd name="T4" fmla="*/ 2147483647 w 89"/>
              <a:gd name="T5" fmla="*/ 0 h 780"/>
              <a:gd name="T6" fmla="*/ 2147483647 w 89"/>
              <a:gd name="T7" fmla="*/ 2147483647 h 780"/>
              <a:gd name="T8" fmla="*/ 0 w 89"/>
              <a:gd name="T9" fmla="*/ 2147483647 h 7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780"/>
              <a:gd name="T17" fmla="*/ 89 w 89"/>
              <a:gd name="T18" fmla="*/ 780 h 7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780">
                <a:moveTo>
                  <a:pt x="0" y="780"/>
                </a:moveTo>
                <a:lnTo>
                  <a:pt x="0" y="51"/>
                </a:lnTo>
                <a:lnTo>
                  <a:pt x="89" y="0"/>
                </a:lnTo>
                <a:lnTo>
                  <a:pt x="89" y="734"/>
                </a:lnTo>
                <a:lnTo>
                  <a:pt x="0" y="78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99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5427663" y="4379913"/>
            <a:ext cx="390525" cy="1157287"/>
          </a:xfrm>
          <a:prstGeom prst="rect">
            <a:avLst/>
          </a:prstGeom>
          <a:gradFill rotWithShape="1">
            <a:gsLst>
              <a:gs pos="0">
                <a:srgbClr val="A40000"/>
              </a:gs>
              <a:gs pos="100000">
                <a:srgbClr val="FF0000"/>
              </a:gs>
            </a:gsLst>
            <a:lin ang="0" scaled="1"/>
          </a:gradFill>
          <a:ln w="11176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77" name="Freeform 25"/>
          <p:cNvSpPr>
            <a:spLocks/>
          </p:cNvSpPr>
          <p:nvPr/>
        </p:nvSpPr>
        <p:spPr bwMode="auto">
          <a:xfrm>
            <a:off x="5427663" y="4298950"/>
            <a:ext cx="531812" cy="80963"/>
          </a:xfrm>
          <a:custGeom>
            <a:avLst/>
            <a:gdLst>
              <a:gd name="T0" fmla="*/ 2147483647 w 335"/>
              <a:gd name="T1" fmla="*/ 2147483647 h 51"/>
              <a:gd name="T2" fmla="*/ 2147483647 w 335"/>
              <a:gd name="T3" fmla="*/ 0 h 51"/>
              <a:gd name="T4" fmla="*/ 2147483647 w 335"/>
              <a:gd name="T5" fmla="*/ 0 h 51"/>
              <a:gd name="T6" fmla="*/ 0 w 335"/>
              <a:gd name="T7" fmla="*/ 2147483647 h 51"/>
              <a:gd name="T8" fmla="*/ 2147483647 w 335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5"/>
              <a:gd name="T16" fmla="*/ 0 h 51"/>
              <a:gd name="T17" fmla="*/ 335 w 33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5" h="51">
                <a:moveTo>
                  <a:pt x="246" y="51"/>
                </a:moveTo>
                <a:lnTo>
                  <a:pt x="335" y="0"/>
                </a:lnTo>
                <a:lnTo>
                  <a:pt x="82" y="0"/>
                </a:lnTo>
                <a:lnTo>
                  <a:pt x="0" y="51"/>
                </a:lnTo>
                <a:lnTo>
                  <a:pt x="246" y="51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A40000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6805613" y="4356100"/>
            <a:ext cx="139700" cy="1181100"/>
          </a:xfrm>
          <a:custGeom>
            <a:avLst/>
            <a:gdLst>
              <a:gd name="T0" fmla="*/ 0 w 88"/>
              <a:gd name="T1" fmla="*/ 2147483647 h 744"/>
              <a:gd name="T2" fmla="*/ 0 w 88"/>
              <a:gd name="T3" fmla="*/ 2147483647 h 744"/>
              <a:gd name="T4" fmla="*/ 2147483647 w 88"/>
              <a:gd name="T5" fmla="*/ 0 h 744"/>
              <a:gd name="T6" fmla="*/ 2147483647 w 88"/>
              <a:gd name="T7" fmla="*/ 2147483647 h 744"/>
              <a:gd name="T8" fmla="*/ 0 w 88"/>
              <a:gd name="T9" fmla="*/ 2147483647 h 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744"/>
              <a:gd name="T17" fmla="*/ 88 w 88"/>
              <a:gd name="T18" fmla="*/ 744 h 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744">
                <a:moveTo>
                  <a:pt x="0" y="744"/>
                </a:moveTo>
                <a:lnTo>
                  <a:pt x="0" y="51"/>
                </a:lnTo>
                <a:lnTo>
                  <a:pt x="88" y="0"/>
                </a:lnTo>
                <a:lnTo>
                  <a:pt x="88" y="698"/>
                </a:lnTo>
                <a:lnTo>
                  <a:pt x="0" y="744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99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6415088" y="4437063"/>
            <a:ext cx="390525" cy="1100137"/>
          </a:xfrm>
          <a:prstGeom prst="rect">
            <a:avLst/>
          </a:prstGeom>
          <a:gradFill rotWithShape="1">
            <a:gsLst>
              <a:gs pos="0">
                <a:srgbClr val="A40000"/>
              </a:gs>
              <a:gs pos="100000">
                <a:srgbClr val="FF0000"/>
              </a:gs>
            </a:gsLst>
            <a:lin ang="0" scaled="1"/>
          </a:gradFill>
          <a:ln w="11176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80" name="Freeform 28"/>
          <p:cNvSpPr>
            <a:spLocks/>
          </p:cNvSpPr>
          <p:nvPr/>
        </p:nvSpPr>
        <p:spPr bwMode="auto">
          <a:xfrm>
            <a:off x="6415088" y="4356100"/>
            <a:ext cx="530225" cy="80963"/>
          </a:xfrm>
          <a:custGeom>
            <a:avLst/>
            <a:gdLst>
              <a:gd name="T0" fmla="*/ 2147483647 w 334"/>
              <a:gd name="T1" fmla="*/ 2147483647 h 51"/>
              <a:gd name="T2" fmla="*/ 2147483647 w 334"/>
              <a:gd name="T3" fmla="*/ 0 h 51"/>
              <a:gd name="T4" fmla="*/ 2147483647 w 334"/>
              <a:gd name="T5" fmla="*/ 0 h 51"/>
              <a:gd name="T6" fmla="*/ 0 w 334"/>
              <a:gd name="T7" fmla="*/ 2147483647 h 51"/>
              <a:gd name="T8" fmla="*/ 2147483647 w 334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4"/>
              <a:gd name="T16" fmla="*/ 0 h 51"/>
              <a:gd name="T17" fmla="*/ 334 w 334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4" h="51">
                <a:moveTo>
                  <a:pt x="246" y="51"/>
                </a:moveTo>
                <a:lnTo>
                  <a:pt x="334" y="0"/>
                </a:lnTo>
                <a:lnTo>
                  <a:pt x="82" y="0"/>
                </a:lnTo>
                <a:lnTo>
                  <a:pt x="0" y="51"/>
                </a:lnTo>
                <a:lnTo>
                  <a:pt x="246" y="51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A40000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7791450" y="4630738"/>
            <a:ext cx="141288" cy="906462"/>
          </a:xfrm>
          <a:custGeom>
            <a:avLst/>
            <a:gdLst>
              <a:gd name="T0" fmla="*/ 0 w 89"/>
              <a:gd name="T1" fmla="*/ 2147483647 h 571"/>
              <a:gd name="T2" fmla="*/ 0 w 89"/>
              <a:gd name="T3" fmla="*/ 2147483647 h 571"/>
              <a:gd name="T4" fmla="*/ 2147483647 w 89"/>
              <a:gd name="T5" fmla="*/ 0 h 571"/>
              <a:gd name="T6" fmla="*/ 2147483647 w 89"/>
              <a:gd name="T7" fmla="*/ 2147483647 h 571"/>
              <a:gd name="T8" fmla="*/ 0 w 89"/>
              <a:gd name="T9" fmla="*/ 2147483647 h 5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571"/>
              <a:gd name="T17" fmla="*/ 89 w 89"/>
              <a:gd name="T18" fmla="*/ 571 h 5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571">
                <a:moveTo>
                  <a:pt x="0" y="571"/>
                </a:moveTo>
                <a:lnTo>
                  <a:pt x="0" y="46"/>
                </a:lnTo>
                <a:lnTo>
                  <a:pt x="89" y="0"/>
                </a:lnTo>
                <a:lnTo>
                  <a:pt x="89" y="525"/>
                </a:lnTo>
                <a:lnTo>
                  <a:pt x="0" y="571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99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7400925" y="4703763"/>
            <a:ext cx="390525" cy="833437"/>
          </a:xfrm>
          <a:prstGeom prst="rect">
            <a:avLst/>
          </a:prstGeom>
          <a:gradFill rotWithShape="1">
            <a:gsLst>
              <a:gs pos="0">
                <a:srgbClr val="A40000"/>
              </a:gs>
              <a:gs pos="100000">
                <a:srgbClr val="FF0000"/>
              </a:gs>
            </a:gsLst>
            <a:lin ang="0" scaled="1"/>
          </a:gradFill>
          <a:ln w="11176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83" name="Freeform 31"/>
          <p:cNvSpPr>
            <a:spLocks/>
          </p:cNvSpPr>
          <p:nvPr/>
        </p:nvSpPr>
        <p:spPr bwMode="auto">
          <a:xfrm>
            <a:off x="7400925" y="4630738"/>
            <a:ext cx="531813" cy="73025"/>
          </a:xfrm>
          <a:custGeom>
            <a:avLst/>
            <a:gdLst>
              <a:gd name="T0" fmla="*/ 2147483647 w 335"/>
              <a:gd name="T1" fmla="*/ 2147483647 h 46"/>
              <a:gd name="T2" fmla="*/ 2147483647 w 335"/>
              <a:gd name="T3" fmla="*/ 0 h 46"/>
              <a:gd name="T4" fmla="*/ 2147483647 w 335"/>
              <a:gd name="T5" fmla="*/ 0 h 46"/>
              <a:gd name="T6" fmla="*/ 0 w 335"/>
              <a:gd name="T7" fmla="*/ 2147483647 h 46"/>
              <a:gd name="T8" fmla="*/ 2147483647 w 335"/>
              <a:gd name="T9" fmla="*/ 2147483647 h 4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5"/>
              <a:gd name="T16" fmla="*/ 0 h 46"/>
              <a:gd name="T17" fmla="*/ 335 w 335"/>
              <a:gd name="T18" fmla="*/ 46 h 4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5" h="46">
                <a:moveTo>
                  <a:pt x="246" y="46"/>
                </a:moveTo>
                <a:lnTo>
                  <a:pt x="335" y="0"/>
                </a:lnTo>
                <a:lnTo>
                  <a:pt x="82" y="0"/>
                </a:lnTo>
                <a:lnTo>
                  <a:pt x="0" y="46"/>
                </a:lnTo>
                <a:lnTo>
                  <a:pt x="246" y="46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A40000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995363" y="5594350"/>
            <a:ext cx="76200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995363" y="5132388"/>
            <a:ext cx="7620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H="1">
            <a:off x="995363" y="4672013"/>
            <a:ext cx="7620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H="1">
            <a:off x="995363" y="4202113"/>
            <a:ext cx="7620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 flipH="1">
            <a:off x="995363" y="3741738"/>
            <a:ext cx="7620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flipH="1">
            <a:off x="995363" y="3271838"/>
            <a:ext cx="7620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 flipH="1">
            <a:off x="995363" y="2811463"/>
            <a:ext cx="7620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 flipH="1">
            <a:off x="995363" y="2349500"/>
            <a:ext cx="76200" cy="15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H="1">
            <a:off x="995363" y="1881188"/>
            <a:ext cx="76200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177193" name="Rectangle 41"/>
          <p:cNvSpPr>
            <a:spLocks noChangeArrowheads="1"/>
          </p:cNvSpPr>
          <p:nvPr/>
        </p:nvSpPr>
        <p:spPr bwMode="auto">
          <a:xfrm>
            <a:off x="827088" y="544512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</a:t>
            </a:r>
          </a:p>
        </p:txBody>
      </p:sp>
      <p:sp>
        <p:nvSpPr>
          <p:cNvPr id="177194" name="Rectangle 42"/>
          <p:cNvSpPr>
            <a:spLocks noChangeArrowheads="1"/>
          </p:cNvSpPr>
          <p:nvPr/>
        </p:nvSpPr>
        <p:spPr bwMode="auto">
          <a:xfrm>
            <a:off x="827088" y="498475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</a:p>
        </p:txBody>
      </p:sp>
      <p:sp>
        <p:nvSpPr>
          <p:cNvPr id="177195" name="Rectangle 43"/>
          <p:cNvSpPr>
            <a:spLocks noChangeArrowheads="1"/>
          </p:cNvSpPr>
          <p:nvPr/>
        </p:nvSpPr>
        <p:spPr bwMode="auto">
          <a:xfrm>
            <a:off x="762000" y="4522788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10</a:t>
            </a:r>
          </a:p>
        </p:txBody>
      </p:sp>
      <p:sp>
        <p:nvSpPr>
          <p:cNvPr id="177196" name="Rectangle 44"/>
          <p:cNvSpPr>
            <a:spLocks noChangeArrowheads="1"/>
          </p:cNvSpPr>
          <p:nvPr/>
        </p:nvSpPr>
        <p:spPr bwMode="auto">
          <a:xfrm>
            <a:off x="762000" y="4054475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15</a:t>
            </a:r>
          </a:p>
        </p:txBody>
      </p:sp>
      <p:sp>
        <p:nvSpPr>
          <p:cNvPr id="177197" name="Rectangle 45"/>
          <p:cNvSpPr>
            <a:spLocks noChangeArrowheads="1"/>
          </p:cNvSpPr>
          <p:nvPr/>
        </p:nvSpPr>
        <p:spPr bwMode="auto">
          <a:xfrm>
            <a:off x="762000" y="359251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</a:t>
            </a:r>
          </a:p>
        </p:txBody>
      </p:sp>
      <p:sp>
        <p:nvSpPr>
          <p:cNvPr id="177198" name="Rectangle 46"/>
          <p:cNvSpPr>
            <a:spLocks noChangeArrowheads="1"/>
          </p:cNvSpPr>
          <p:nvPr/>
        </p:nvSpPr>
        <p:spPr bwMode="auto">
          <a:xfrm>
            <a:off x="762000" y="3124200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25</a:t>
            </a:r>
          </a:p>
        </p:txBody>
      </p:sp>
      <p:sp>
        <p:nvSpPr>
          <p:cNvPr id="177199" name="Rectangle 47"/>
          <p:cNvSpPr>
            <a:spLocks noChangeArrowheads="1"/>
          </p:cNvSpPr>
          <p:nvPr/>
        </p:nvSpPr>
        <p:spPr bwMode="auto">
          <a:xfrm>
            <a:off x="762000" y="2662238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30</a:t>
            </a:r>
          </a:p>
        </p:txBody>
      </p:sp>
      <p:sp>
        <p:nvSpPr>
          <p:cNvPr id="177200" name="Rectangle 48"/>
          <p:cNvSpPr>
            <a:spLocks noChangeArrowheads="1"/>
          </p:cNvSpPr>
          <p:nvPr/>
        </p:nvSpPr>
        <p:spPr bwMode="auto">
          <a:xfrm>
            <a:off x="762000" y="220186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35</a:t>
            </a:r>
          </a:p>
        </p:txBody>
      </p:sp>
      <p:sp>
        <p:nvSpPr>
          <p:cNvPr id="177201" name="Rectangle 49"/>
          <p:cNvSpPr>
            <a:spLocks noChangeArrowheads="1"/>
          </p:cNvSpPr>
          <p:nvPr/>
        </p:nvSpPr>
        <p:spPr bwMode="auto">
          <a:xfrm>
            <a:off x="762000" y="1731963"/>
            <a:ext cx="19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40</a:t>
            </a:r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1071563" y="5594350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>
            <a:off x="2068513" y="5594350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3054350" y="5594350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605" name="Line 53"/>
          <p:cNvSpPr>
            <a:spLocks noChangeShapeType="1"/>
          </p:cNvSpPr>
          <p:nvPr/>
        </p:nvSpPr>
        <p:spPr bwMode="auto">
          <a:xfrm>
            <a:off x="4040188" y="5594350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>
            <a:off x="5027613" y="5594350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6013450" y="5594350"/>
            <a:ext cx="1588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608" name="Line 56"/>
          <p:cNvSpPr>
            <a:spLocks noChangeShapeType="1"/>
          </p:cNvSpPr>
          <p:nvPr/>
        </p:nvSpPr>
        <p:spPr bwMode="auto">
          <a:xfrm>
            <a:off x="6999288" y="5594350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>
            <a:off x="7986713" y="5594350"/>
            <a:ext cx="1587" cy="55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2F2B20"/>
              </a:solidFill>
            </a:endParaRP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2524125" y="5675313"/>
            <a:ext cx="4921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700">
                <a:solidFill>
                  <a:srgbClr val="000000"/>
                </a:solidFill>
              </a:rPr>
              <a:t>2</a:t>
            </a:r>
            <a:endParaRPr lang="ru-RU">
              <a:solidFill>
                <a:srgbClr val="2F2B20"/>
              </a:solidFill>
              <a:latin typeface="Arial Narrow" pitchFamily="34" charset="0"/>
            </a:endParaRPr>
          </a:p>
        </p:txBody>
      </p: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3509963" y="5675313"/>
            <a:ext cx="4921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700">
                <a:solidFill>
                  <a:srgbClr val="000000"/>
                </a:solidFill>
              </a:rPr>
              <a:t>3</a:t>
            </a:r>
            <a:endParaRPr lang="ru-RU">
              <a:solidFill>
                <a:srgbClr val="2F2B20"/>
              </a:solidFill>
              <a:latin typeface="Arial Narrow" pitchFamily="34" charset="0"/>
            </a:endParaRP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4495800" y="5675313"/>
            <a:ext cx="4921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700">
                <a:solidFill>
                  <a:srgbClr val="000000"/>
                </a:solidFill>
              </a:rPr>
              <a:t>4</a:t>
            </a:r>
            <a:endParaRPr lang="ru-RU">
              <a:solidFill>
                <a:srgbClr val="2F2B20"/>
              </a:solidFill>
              <a:latin typeface="Arial Narrow" pitchFamily="34" charset="0"/>
            </a:endParaRP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5492750" y="5675313"/>
            <a:ext cx="4921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700">
                <a:solidFill>
                  <a:srgbClr val="000000"/>
                </a:solidFill>
              </a:rPr>
              <a:t>5</a:t>
            </a:r>
            <a:endParaRPr lang="ru-RU">
              <a:solidFill>
                <a:srgbClr val="2F2B20"/>
              </a:solidFill>
              <a:latin typeface="Arial Narrow" pitchFamily="34" charset="0"/>
            </a:endParaRPr>
          </a:p>
        </p:txBody>
      </p:sp>
      <p:sp>
        <p:nvSpPr>
          <p:cNvPr id="23614" name="Rectangle 62"/>
          <p:cNvSpPr>
            <a:spLocks noChangeArrowheads="1"/>
          </p:cNvSpPr>
          <p:nvPr/>
        </p:nvSpPr>
        <p:spPr bwMode="auto">
          <a:xfrm>
            <a:off x="6480175" y="5675313"/>
            <a:ext cx="49213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700">
                <a:solidFill>
                  <a:srgbClr val="000000"/>
                </a:solidFill>
              </a:rPr>
              <a:t>6</a:t>
            </a:r>
            <a:endParaRPr lang="ru-RU">
              <a:solidFill>
                <a:srgbClr val="2F2B20"/>
              </a:solidFill>
              <a:latin typeface="Arial Narrow" pitchFamily="34" charset="0"/>
            </a:endParaRPr>
          </a:p>
        </p:txBody>
      </p:sp>
      <p:sp>
        <p:nvSpPr>
          <p:cNvPr id="23615" name="Rectangle 63"/>
          <p:cNvSpPr>
            <a:spLocks noChangeArrowheads="1"/>
          </p:cNvSpPr>
          <p:nvPr/>
        </p:nvSpPr>
        <p:spPr bwMode="auto">
          <a:xfrm>
            <a:off x="7466013" y="5675313"/>
            <a:ext cx="49212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700">
                <a:solidFill>
                  <a:srgbClr val="000000"/>
                </a:solidFill>
              </a:rPr>
              <a:t>7</a:t>
            </a:r>
            <a:endParaRPr lang="ru-RU">
              <a:solidFill>
                <a:srgbClr val="2F2B20"/>
              </a:solidFill>
              <a:latin typeface="Arial Narrow" pitchFamily="34" charset="0"/>
            </a:endParaRPr>
          </a:p>
        </p:txBody>
      </p:sp>
      <p:sp>
        <p:nvSpPr>
          <p:cNvPr id="23616" name="Rectangle 64"/>
          <p:cNvSpPr>
            <a:spLocks noChangeArrowheads="1"/>
          </p:cNvSpPr>
          <p:nvPr/>
        </p:nvSpPr>
        <p:spPr bwMode="auto">
          <a:xfrm>
            <a:off x="1295400" y="5661025"/>
            <a:ext cx="9683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>
                <a:solidFill>
                  <a:srgbClr val="2F2B20"/>
                </a:solidFill>
                <a:latin typeface="Arial Narrow" pitchFamily="34" charset="0"/>
              </a:rPr>
              <a:t>  </a:t>
            </a:r>
            <a:r>
              <a:rPr lang="ru-RU" sz="1200" b="1">
                <a:solidFill>
                  <a:srgbClr val="2F2B20"/>
                </a:solidFill>
                <a:latin typeface="Arial Narrow" pitchFamily="34" charset="0"/>
              </a:rPr>
              <a:t>Артериальное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200" b="1">
                <a:solidFill>
                  <a:srgbClr val="2F2B20"/>
                </a:solidFill>
                <a:latin typeface="Arial Narrow" pitchFamily="34" charset="0"/>
              </a:rPr>
              <a:t>  </a:t>
            </a:r>
            <a:r>
              <a:rPr lang="ru-RU" sz="1200" b="1">
                <a:solidFill>
                  <a:srgbClr val="2F2B20"/>
                </a:solidFill>
                <a:latin typeface="Arial Narrow" pitchFamily="34" charset="0"/>
              </a:rPr>
              <a:t>давление</a:t>
            </a:r>
          </a:p>
        </p:txBody>
      </p:sp>
      <p:sp>
        <p:nvSpPr>
          <p:cNvPr id="23617" name="Rectangle 65"/>
          <p:cNvSpPr>
            <a:spLocks noChangeArrowheads="1"/>
          </p:cNvSpPr>
          <p:nvPr/>
        </p:nvSpPr>
        <p:spPr bwMode="auto">
          <a:xfrm>
            <a:off x="6227763" y="5661025"/>
            <a:ext cx="6619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2F2B20"/>
                </a:solidFill>
                <a:latin typeface="Arial Narrow" pitchFamily="34" charset="0"/>
              </a:rPr>
              <a:t>  </a:t>
            </a:r>
            <a:r>
              <a:rPr lang="ru-RU" sz="1200" b="1">
                <a:solidFill>
                  <a:srgbClr val="2F2B20"/>
                </a:solidFill>
                <a:latin typeface="Arial Narrow" pitchFamily="34" charset="0"/>
              </a:rPr>
              <a:t>Алкоголь</a:t>
            </a:r>
          </a:p>
        </p:txBody>
      </p:sp>
      <p:sp>
        <p:nvSpPr>
          <p:cNvPr id="23618" name="Rectangle 66"/>
          <p:cNvSpPr>
            <a:spLocks noChangeArrowheads="1"/>
          </p:cNvSpPr>
          <p:nvPr/>
        </p:nvSpPr>
        <p:spPr bwMode="auto">
          <a:xfrm>
            <a:off x="3276600" y="5661025"/>
            <a:ext cx="584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2F2B20"/>
                </a:solidFill>
                <a:latin typeface="Arial Narrow" pitchFamily="34" charset="0"/>
              </a:rPr>
              <a:t>  </a:t>
            </a:r>
            <a:r>
              <a:rPr lang="ru-RU" sz="1200" b="1">
                <a:solidFill>
                  <a:srgbClr val="2F2B20"/>
                </a:solidFill>
                <a:latin typeface="Arial Narrow" pitchFamily="34" charset="0"/>
              </a:rPr>
              <a:t>Курение</a:t>
            </a:r>
          </a:p>
        </p:txBody>
      </p:sp>
      <p:sp>
        <p:nvSpPr>
          <p:cNvPr id="23619" name="Rectangle 67"/>
          <p:cNvSpPr>
            <a:spLocks noChangeArrowheads="1"/>
          </p:cNvSpPr>
          <p:nvPr/>
        </p:nvSpPr>
        <p:spPr bwMode="auto">
          <a:xfrm>
            <a:off x="2268538" y="5661025"/>
            <a:ext cx="7286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2F2B20"/>
                </a:solidFill>
                <a:latin typeface="Arial Narrow" pitchFamily="34" charset="0"/>
              </a:rPr>
              <a:t>   </a:t>
            </a:r>
            <a:r>
              <a:rPr lang="ru-RU" sz="1200" b="1">
                <a:solidFill>
                  <a:srgbClr val="2F2B20"/>
                </a:solidFill>
                <a:latin typeface="Arial Narrow" pitchFamily="34" charset="0"/>
              </a:rPr>
              <a:t>Гипер- ХС</a:t>
            </a:r>
          </a:p>
        </p:txBody>
      </p:sp>
      <p:sp>
        <p:nvSpPr>
          <p:cNvPr id="23620" name="Rectangle 68"/>
          <p:cNvSpPr>
            <a:spLocks noChangeArrowheads="1"/>
          </p:cNvSpPr>
          <p:nvPr/>
        </p:nvSpPr>
        <p:spPr bwMode="auto">
          <a:xfrm>
            <a:off x="5243513" y="5661025"/>
            <a:ext cx="8064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>
                <a:solidFill>
                  <a:srgbClr val="2F2B20"/>
                </a:solidFill>
                <a:latin typeface="Arial Narrow" pitchFamily="34" charset="0"/>
              </a:rPr>
              <a:t> </a:t>
            </a:r>
            <a:r>
              <a:rPr lang="ru-RU" sz="1200" b="1">
                <a:solidFill>
                  <a:srgbClr val="2F2B20"/>
                </a:solidFill>
                <a:latin typeface="Arial Narrow" pitchFamily="34" charset="0"/>
              </a:rPr>
              <a:t>Избыточная</a:t>
            </a:r>
          </a:p>
          <a:p>
            <a:pPr algn="ctr" eaLnBrk="0" hangingPunct="0">
              <a:lnSpc>
                <a:spcPct val="80000"/>
              </a:lnSpc>
            </a:pPr>
            <a:r>
              <a:rPr lang="ru-RU" sz="1200" b="1">
                <a:solidFill>
                  <a:srgbClr val="2F2B20"/>
                </a:solidFill>
                <a:latin typeface="Arial Narrow" pitchFamily="34" charset="0"/>
              </a:rPr>
              <a:t> масса тела</a:t>
            </a:r>
          </a:p>
        </p:txBody>
      </p:sp>
      <p:sp>
        <p:nvSpPr>
          <p:cNvPr id="23621" name="Rectangle 69"/>
          <p:cNvSpPr>
            <a:spLocks noChangeArrowheads="1"/>
          </p:cNvSpPr>
          <p:nvPr/>
        </p:nvSpPr>
        <p:spPr bwMode="auto">
          <a:xfrm>
            <a:off x="3924300" y="5661025"/>
            <a:ext cx="115093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b="1">
                <a:solidFill>
                  <a:srgbClr val="2F2B20"/>
                </a:solidFill>
                <a:latin typeface="Arial Narrow" pitchFamily="34" charset="0"/>
              </a:rPr>
              <a:t>  </a:t>
            </a:r>
            <a:r>
              <a:rPr lang="ru-RU" sz="1200" b="1">
                <a:solidFill>
                  <a:srgbClr val="2F2B20"/>
                </a:solidFill>
                <a:latin typeface="Arial Narrow" pitchFamily="34" charset="0"/>
              </a:rPr>
              <a:t>Недостаток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1200" b="1">
                <a:solidFill>
                  <a:srgbClr val="2F2B20"/>
                </a:solidFill>
                <a:latin typeface="Arial Narrow" pitchFamily="34" charset="0"/>
              </a:rPr>
              <a:t>  </a:t>
            </a:r>
            <a:r>
              <a:rPr lang="ru-RU" sz="1200" b="1">
                <a:solidFill>
                  <a:srgbClr val="2F2B20"/>
                </a:solidFill>
                <a:latin typeface="Arial Narrow" pitchFamily="34" charset="0"/>
              </a:rPr>
              <a:t>фруктов, овощей</a:t>
            </a:r>
          </a:p>
        </p:txBody>
      </p:sp>
      <p:sp>
        <p:nvSpPr>
          <p:cNvPr id="23622" name="Rectangle 70"/>
          <p:cNvSpPr>
            <a:spLocks noChangeArrowheads="1"/>
          </p:cNvSpPr>
          <p:nvPr/>
        </p:nvSpPr>
        <p:spPr bwMode="auto">
          <a:xfrm>
            <a:off x="7164388" y="5661025"/>
            <a:ext cx="9509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200" b="1">
                <a:solidFill>
                  <a:srgbClr val="2F2B20"/>
                </a:solidFill>
                <a:latin typeface="Arial Narrow" pitchFamily="34" charset="0"/>
              </a:rPr>
              <a:t>   </a:t>
            </a:r>
            <a:r>
              <a:rPr lang="ru-RU" sz="1200" b="1">
                <a:solidFill>
                  <a:srgbClr val="2F2B20"/>
                </a:solidFill>
                <a:latin typeface="Arial Narrow" pitchFamily="34" charset="0"/>
              </a:rPr>
              <a:t>Гиподинамия</a:t>
            </a:r>
          </a:p>
        </p:txBody>
      </p:sp>
      <p:sp>
        <p:nvSpPr>
          <p:cNvPr id="177223" name="Text Box 71"/>
          <p:cNvSpPr txBox="1">
            <a:spLocks noChangeArrowheads="1"/>
          </p:cNvSpPr>
          <p:nvPr/>
        </p:nvSpPr>
        <p:spPr bwMode="auto">
          <a:xfrm>
            <a:off x="1311275" y="1384300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b="1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%</a:t>
            </a:r>
          </a:p>
        </p:txBody>
      </p:sp>
      <p:sp>
        <p:nvSpPr>
          <p:cNvPr id="23624" name="Text Box 72"/>
          <p:cNvSpPr txBox="1">
            <a:spLocks noChangeArrowheads="1"/>
          </p:cNvSpPr>
          <p:nvPr/>
        </p:nvSpPr>
        <p:spPr bwMode="auto">
          <a:xfrm>
            <a:off x="1476375" y="1844675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2F2B20"/>
                </a:solidFill>
              </a:rPr>
              <a:t> </a:t>
            </a:r>
            <a:r>
              <a:rPr lang="ru-RU" b="1">
                <a:solidFill>
                  <a:srgbClr val="2F2B20"/>
                </a:solidFill>
              </a:rPr>
              <a:t>35</a:t>
            </a:r>
            <a:r>
              <a:rPr lang="en-US" b="1">
                <a:solidFill>
                  <a:srgbClr val="2F2B20"/>
                </a:solidFill>
              </a:rPr>
              <a:t>,</a:t>
            </a:r>
            <a:r>
              <a:rPr lang="ru-RU" b="1">
                <a:solidFill>
                  <a:srgbClr val="2F2B20"/>
                </a:solidFill>
              </a:rPr>
              <a:t>5</a:t>
            </a:r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2555875" y="2997200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2F2B20"/>
                </a:solidFill>
              </a:rPr>
              <a:t> </a:t>
            </a:r>
            <a:r>
              <a:rPr lang="ru-RU" b="1">
                <a:solidFill>
                  <a:srgbClr val="2F2B20"/>
                </a:solidFill>
              </a:rPr>
              <a:t>23</a:t>
            </a:r>
          </a:p>
        </p:txBody>
      </p:sp>
      <p:sp>
        <p:nvSpPr>
          <p:cNvPr id="23626" name="Text Box 74"/>
          <p:cNvSpPr txBox="1">
            <a:spLocks noChangeArrowheads="1"/>
          </p:cNvSpPr>
          <p:nvPr/>
        </p:nvSpPr>
        <p:spPr bwMode="auto">
          <a:xfrm>
            <a:off x="3492500" y="3573463"/>
            <a:ext cx="636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b="1">
                <a:solidFill>
                  <a:srgbClr val="2F2B20"/>
                </a:solidFill>
              </a:rPr>
              <a:t>1</a:t>
            </a:r>
            <a:r>
              <a:rPr lang="ru-RU" b="1">
                <a:solidFill>
                  <a:srgbClr val="2F2B20"/>
                </a:solidFill>
              </a:rPr>
              <a:t>7</a:t>
            </a:r>
            <a:r>
              <a:rPr lang="en-US" b="1">
                <a:solidFill>
                  <a:srgbClr val="2F2B20"/>
                </a:solidFill>
              </a:rPr>
              <a:t>,</a:t>
            </a:r>
            <a:r>
              <a:rPr lang="ru-RU" b="1">
                <a:solidFill>
                  <a:srgbClr val="2F2B20"/>
                </a:solidFill>
              </a:rPr>
              <a:t>1</a:t>
            </a:r>
          </a:p>
        </p:txBody>
      </p:sp>
      <p:sp>
        <p:nvSpPr>
          <p:cNvPr id="23627" name="Text Box 75"/>
          <p:cNvSpPr txBox="1">
            <a:spLocks noChangeArrowheads="1"/>
          </p:cNvSpPr>
          <p:nvPr/>
        </p:nvSpPr>
        <p:spPr bwMode="auto">
          <a:xfrm>
            <a:off x="4427538" y="3933825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b="1">
                <a:solidFill>
                  <a:srgbClr val="2F2B20"/>
                </a:solidFill>
              </a:rPr>
              <a:t>1</a:t>
            </a:r>
            <a:r>
              <a:rPr lang="ru-RU" b="1">
                <a:solidFill>
                  <a:srgbClr val="2F2B20"/>
                </a:solidFill>
              </a:rPr>
              <a:t>2</a:t>
            </a:r>
            <a:r>
              <a:rPr lang="en-US" b="1">
                <a:solidFill>
                  <a:srgbClr val="2F2B20"/>
                </a:solidFill>
              </a:rPr>
              <a:t>,</a:t>
            </a:r>
            <a:r>
              <a:rPr lang="ru-RU" b="1">
                <a:solidFill>
                  <a:srgbClr val="2F2B20"/>
                </a:solidFill>
              </a:rPr>
              <a:t>9</a:t>
            </a:r>
          </a:p>
        </p:txBody>
      </p:sp>
      <p:sp>
        <p:nvSpPr>
          <p:cNvPr id="23628" name="Text Box 76"/>
          <p:cNvSpPr txBox="1">
            <a:spLocks noChangeArrowheads="1"/>
          </p:cNvSpPr>
          <p:nvPr/>
        </p:nvSpPr>
        <p:spPr bwMode="auto">
          <a:xfrm>
            <a:off x="5292725" y="3994150"/>
            <a:ext cx="750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ru-RU" b="1">
                <a:solidFill>
                  <a:srgbClr val="FFFF00"/>
                </a:solidFill>
              </a:rPr>
              <a:t>  </a:t>
            </a:r>
            <a:r>
              <a:rPr lang="ru-RU" b="1">
                <a:solidFill>
                  <a:srgbClr val="2F2B20"/>
                </a:solidFill>
              </a:rPr>
              <a:t>12</a:t>
            </a:r>
            <a:r>
              <a:rPr lang="en-US" b="1">
                <a:solidFill>
                  <a:srgbClr val="2F2B20"/>
                </a:solidFill>
              </a:rPr>
              <a:t>,</a:t>
            </a:r>
            <a:r>
              <a:rPr lang="ru-RU" b="1">
                <a:solidFill>
                  <a:srgbClr val="2F2B20"/>
                </a:solidFill>
              </a:rPr>
              <a:t>5</a:t>
            </a:r>
          </a:p>
        </p:txBody>
      </p:sp>
      <p:sp>
        <p:nvSpPr>
          <p:cNvPr id="23629" name="Text Box 77"/>
          <p:cNvSpPr txBox="1">
            <a:spLocks noChangeArrowheads="1"/>
          </p:cNvSpPr>
          <p:nvPr/>
        </p:nvSpPr>
        <p:spPr bwMode="auto">
          <a:xfrm>
            <a:off x="6372225" y="4040188"/>
            <a:ext cx="693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>
                <a:solidFill>
                  <a:srgbClr val="FFFF00"/>
                </a:solidFill>
              </a:rPr>
              <a:t> 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ru-RU" b="1">
                <a:solidFill>
                  <a:srgbClr val="2F2B20"/>
                </a:solidFill>
              </a:rPr>
              <a:t>11</a:t>
            </a:r>
            <a:r>
              <a:rPr lang="en-US" b="1">
                <a:solidFill>
                  <a:srgbClr val="2F2B20"/>
                </a:solidFill>
              </a:rPr>
              <a:t>,</a:t>
            </a:r>
            <a:r>
              <a:rPr lang="ru-RU" b="1">
                <a:solidFill>
                  <a:srgbClr val="2F2B20"/>
                </a:solidFill>
              </a:rPr>
              <a:t>9</a:t>
            </a:r>
          </a:p>
        </p:txBody>
      </p:sp>
      <p:sp>
        <p:nvSpPr>
          <p:cNvPr id="23630" name="Text Box 78"/>
          <p:cNvSpPr txBox="1">
            <a:spLocks noChangeArrowheads="1"/>
          </p:cNvSpPr>
          <p:nvPr/>
        </p:nvSpPr>
        <p:spPr bwMode="auto">
          <a:xfrm>
            <a:off x="7380288" y="42926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>
                <a:solidFill>
                  <a:srgbClr val="FFFF00"/>
                </a:solidFill>
              </a:rPr>
              <a:t>  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ru-RU" b="1">
                <a:solidFill>
                  <a:srgbClr val="2F2B20"/>
                </a:solidFill>
              </a:rPr>
              <a:t>9</a:t>
            </a:r>
            <a:r>
              <a:rPr lang="en-US" b="1">
                <a:solidFill>
                  <a:srgbClr val="2F2B20"/>
                </a:solidFill>
              </a:rPr>
              <a:t>,</a:t>
            </a:r>
            <a:r>
              <a:rPr lang="ru-RU" b="1">
                <a:solidFill>
                  <a:srgbClr val="2F2B20"/>
                </a:solidFill>
              </a:rPr>
              <a:t>0</a:t>
            </a:r>
          </a:p>
        </p:txBody>
      </p:sp>
      <p:sp>
        <p:nvSpPr>
          <p:cNvPr id="177231" name="Text Box 79"/>
          <p:cNvSpPr txBox="1">
            <a:spLocks noChangeArrowheads="1"/>
          </p:cNvSpPr>
          <p:nvPr/>
        </p:nvSpPr>
        <p:spPr bwMode="auto">
          <a:xfrm>
            <a:off x="583002" y="549275"/>
            <a:ext cx="77497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2F2B2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rPr>
              <a:t>ВКЛАД 7 ВЕДУЩИХ ФАКТОРОВ РИСКА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rgbClr val="2F2B2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rPr>
              <a:t>В ПРЕЖДЕВРЕМЕННУЮ СМЕРТНОСТЬ (РОССИЯ)</a:t>
            </a: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/>
              </a:rPr>
              <a:t>   </a:t>
            </a:r>
          </a:p>
        </p:txBody>
      </p:sp>
      <p:sp>
        <p:nvSpPr>
          <p:cNvPr id="23632" name="Text Box 80"/>
          <p:cNvSpPr txBox="1">
            <a:spLocks noChangeArrowheads="1"/>
          </p:cNvSpPr>
          <p:nvPr/>
        </p:nvSpPr>
        <p:spPr bwMode="auto">
          <a:xfrm>
            <a:off x="323850" y="6237288"/>
            <a:ext cx="845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000" b="1">
                <a:solidFill>
                  <a:srgbClr val="2F2B20"/>
                </a:solidFill>
                <a:latin typeface="Tahoma" pitchFamily="34" charset="0"/>
              </a:rPr>
              <a:t>Доклад о состоянии здравоохранения в Европе.. ВОЗ, 2005 г.</a:t>
            </a:r>
            <a:endParaRPr lang="ru-RU" sz="1000">
              <a:solidFill>
                <a:srgbClr val="2F2B20"/>
              </a:solidFill>
              <a:latin typeface="Tahoma" pitchFamily="34" charset="0"/>
            </a:endParaRPr>
          </a:p>
        </p:txBody>
      </p:sp>
      <p:grpSp>
        <p:nvGrpSpPr>
          <p:cNvPr id="23633" name="Group 81"/>
          <p:cNvGrpSpPr>
            <a:grpSpLocks/>
          </p:cNvGrpSpPr>
          <p:nvPr/>
        </p:nvGrpSpPr>
        <p:grpSpPr bwMode="auto">
          <a:xfrm>
            <a:off x="1042988" y="1773238"/>
            <a:ext cx="7289800" cy="3816350"/>
            <a:chOff x="657" y="1117"/>
            <a:chExt cx="4592" cy="2404"/>
          </a:xfrm>
        </p:grpSpPr>
        <p:sp>
          <p:nvSpPr>
            <p:cNvPr id="23634" name="Freeform 82"/>
            <p:cNvSpPr>
              <a:spLocks/>
            </p:cNvSpPr>
            <p:nvPr/>
          </p:nvSpPr>
          <p:spPr bwMode="auto">
            <a:xfrm>
              <a:off x="675" y="1358"/>
              <a:ext cx="4574" cy="122"/>
            </a:xfrm>
            <a:custGeom>
              <a:avLst/>
              <a:gdLst>
                <a:gd name="T0" fmla="*/ 0 w 670"/>
                <a:gd name="T1" fmla="*/ 3152 h 24"/>
                <a:gd name="T2" fmla="*/ 10158 w 670"/>
                <a:gd name="T3" fmla="*/ 0 h 24"/>
                <a:gd name="T4" fmla="*/ 213176 w 670"/>
                <a:gd name="T5" fmla="*/ 0 h 24"/>
                <a:gd name="T6" fmla="*/ 0 60000 65536"/>
                <a:gd name="T7" fmla="*/ 0 60000 65536"/>
                <a:gd name="T8" fmla="*/ 0 60000 65536"/>
                <a:gd name="T9" fmla="*/ 0 w 670"/>
                <a:gd name="T10" fmla="*/ 0 h 24"/>
                <a:gd name="T11" fmla="*/ 670 w 67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0" h="24">
                  <a:moveTo>
                    <a:pt x="0" y="24"/>
                  </a:moveTo>
                  <a:lnTo>
                    <a:pt x="32" y="0"/>
                  </a:lnTo>
                  <a:lnTo>
                    <a:pt x="670" y="0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2F2B20"/>
                </a:solidFill>
              </a:endParaRPr>
            </a:p>
          </p:txBody>
        </p:sp>
        <p:sp>
          <p:nvSpPr>
            <p:cNvPr id="23635" name="Line 83"/>
            <p:cNvSpPr>
              <a:spLocks noChangeShapeType="1"/>
            </p:cNvSpPr>
            <p:nvPr/>
          </p:nvSpPr>
          <p:spPr bwMode="auto">
            <a:xfrm flipV="1">
              <a:off x="657" y="1117"/>
              <a:ext cx="0" cy="2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2F2B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8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Пункт 12. Задачи отделения (кабинета) медицинской профилактики при проведении диспансеризации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208912" cy="4997152"/>
          </a:xfrm>
        </p:spPr>
        <p:txBody>
          <a:bodyPr>
            <a:noAutofit/>
          </a:bodyPr>
          <a:lstStyle/>
          <a:p>
            <a:r>
              <a:rPr lang="ru-RU" sz="1800" b="1" dirty="0"/>
              <a:t>7</a:t>
            </a:r>
            <a:r>
              <a:rPr lang="ru-RU" sz="1800" dirty="0"/>
              <a:t>) проведение </a:t>
            </a:r>
            <a:r>
              <a:rPr lang="ru-RU" sz="1800" b="1" dirty="0"/>
              <a:t>углубленного (индивидуального или группового) профилактического консультирования на втором этапе </a:t>
            </a:r>
            <a:r>
              <a:rPr lang="ru-RU" sz="1800" dirty="0"/>
              <a:t>диспансеризации для граждан</a:t>
            </a:r>
            <a:r>
              <a:rPr lang="ru-RU" sz="1800" dirty="0" smtClean="0"/>
              <a:t>:</a:t>
            </a:r>
            <a:endParaRPr lang="ru-RU" sz="1800" dirty="0"/>
          </a:p>
          <a:p>
            <a:r>
              <a:rPr lang="ru-RU" sz="1800" dirty="0"/>
              <a:t>а) в возрасте до 72 лет с выявленной ишемической болезнью сердца, цереброваскулярными заболеваниями, хронической ишемией нижних конечностей атеросклеротического генеза или болезнями, характеризующимися повышенным кровяным давлением</a:t>
            </a:r>
            <a:r>
              <a:rPr lang="ru-RU" sz="1800" dirty="0" smtClean="0"/>
              <a:t>;</a:t>
            </a:r>
            <a:endParaRPr lang="ru-RU" sz="1800" dirty="0"/>
          </a:p>
          <a:p>
            <a:r>
              <a:rPr lang="ru-RU" sz="1800" dirty="0"/>
              <a:t>б) с выявленным по результатам опроса (анкетирования) риска пагубного потребления алкоголя и (или) потребления наркотических средств и психотропных веществ без назначения врача</a:t>
            </a:r>
            <a:r>
              <a:rPr lang="ru-RU" sz="1800" dirty="0" smtClean="0"/>
              <a:t>;</a:t>
            </a:r>
            <a:endParaRPr lang="ru-RU" sz="1800" dirty="0"/>
          </a:p>
          <a:p>
            <a:r>
              <a:rPr lang="ru-RU" sz="1800" dirty="0"/>
              <a:t>в) для всех граждан в возрасте 75 лет и старше в целях коррекции выявленных факторов риска и (или) профилактики старческой астении</a:t>
            </a:r>
            <a:r>
              <a:rPr lang="ru-RU" sz="1800" dirty="0" smtClean="0"/>
              <a:t>;</a:t>
            </a:r>
            <a:endParaRPr lang="ru-RU" sz="1800" dirty="0"/>
          </a:p>
          <a:p>
            <a:r>
              <a:rPr lang="ru-RU" sz="1800" b="1" dirty="0"/>
              <a:t>8</a:t>
            </a:r>
            <a:r>
              <a:rPr lang="ru-RU" sz="1800" dirty="0"/>
              <a:t>) информирование граждан с высоким риском развития угрожающих жизни заболеваний (состояний) или их осложнений, а также лиц, совместно с ними проживающих, о характерных проявлениях указанных заболеваний (состояний) и необходимых неотложных мероприятиях, включая своевременный вызов бригады скорой медицинской помощи;</a:t>
            </a:r>
          </a:p>
        </p:txBody>
      </p:sp>
    </p:spTree>
    <p:extLst>
      <p:ext uri="{BB962C8B-B14F-4D97-AF65-F5344CB8AC3E}">
        <p14:creationId xmlns:p14="http://schemas.microsoft.com/office/powerpoint/2010/main" val="5248409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Пункт 12. Задачи отделения (кабинета) медицинской профилактики при проведении диспансеризации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9</a:t>
            </a:r>
            <a:r>
              <a:rPr lang="ru-RU" dirty="0"/>
              <a:t>) формирование комплекта документов, по результатам исследований, проведенных в рамках диспансеризации, для направления пациента на осмотры врачами-специалистами и врачом-терапевтом по итогам первого и второго этапов диспансеризации, включая заполнение карты учета диспансеризации;</a:t>
            </a:r>
          </a:p>
          <a:p>
            <a:endParaRPr lang="ru-RU" dirty="0"/>
          </a:p>
          <a:p>
            <a:r>
              <a:rPr lang="ru-RU" b="1" dirty="0"/>
              <a:t>10</a:t>
            </a:r>
            <a:r>
              <a:rPr lang="ru-RU" dirty="0"/>
              <a:t>) учет граждан, прошедших каждый этап диспансеризации, включая заполнение карты учета диспансеризации в соответствии с выполненными в отделении (кабинете) медицинской профилактики мероприятиями, общий контроль заполнения всех разделов указанной карты и подготовку отчета о проведении </a:t>
            </a:r>
            <a:r>
              <a:rPr lang="ru-RU" dirty="0" smtClean="0"/>
              <a:t>диспансеризации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561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Пункт 13. Этапы диспансеризации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Два </a:t>
            </a:r>
            <a:r>
              <a:rPr lang="ru-RU" b="1" dirty="0"/>
              <a:t>этапа диспансеризации – скрининг и углубленное обследование</a:t>
            </a:r>
          </a:p>
          <a:p>
            <a:r>
              <a:rPr lang="ru-RU" b="1" dirty="0"/>
              <a:t>Первый этап диспансеризации </a:t>
            </a:r>
            <a:r>
              <a:rPr lang="ru-RU" dirty="0" smtClean="0"/>
              <a:t>проводится </a:t>
            </a:r>
            <a:r>
              <a:rPr lang="ru-RU" dirty="0"/>
              <a:t>с целью выявления у граждан признаков </a:t>
            </a:r>
            <a:r>
              <a:rPr lang="ru-RU" dirty="0" smtClean="0"/>
              <a:t>ХНИЗ, </a:t>
            </a:r>
            <a:r>
              <a:rPr lang="ru-RU" dirty="0"/>
              <a:t>факторов риска их развития, потребления наркотических средств и психотропных веществ без назначения врача, а также определения медицинских показаний к выполнению дополнительных обследований и осмотров врачами-специалистами для уточнения диагноза заболевания (состояния) на втором этапе </a:t>
            </a:r>
            <a:r>
              <a:rPr lang="ru-RU" dirty="0" smtClean="0"/>
              <a:t>диспансеризации</a:t>
            </a:r>
            <a:endParaRPr lang="ru-RU" dirty="0"/>
          </a:p>
          <a:p>
            <a:r>
              <a:rPr lang="ru-RU" b="1" dirty="0" smtClean="0"/>
              <a:t>Второй </a:t>
            </a:r>
            <a:r>
              <a:rPr lang="ru-RU" b="1" dirty="0"/>
              <a:t>этап </a:t>
            </a:r>
            <a:r>
              <a:rPr lang="ru-RU" dirty="0"/>
              <a:t>– углубленное обследование для уточнения диагноза заболевания (включает в себя проведение по определенным на первом этапе показаниям ряда инструментально-лабораторных методов исследования и осмотров специалистов) </a:t>
            </a:r>
          </a:p>
        </p:txBody>
      </p:sp>
    </p:spTree>
    <p:extLst>
      <p:ext uri="{BB962C8B-B14F-4D97-AF65-F5344CB8AC3E}">
        <p14:creationId xmlns:p14="http://schemas.microsoft.com/office/powerpoint/2010/main" val="28725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sz="2800" b="1" dirty="0" smtClean="0"/>
              <a:t>Пункт 13.  Мероприятия  первого этапа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280920" cy="5616624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1) </a:t>
            </a:r>
            <a:r>
              <a:rPr lang="ru-RU" sz="2800" dirty="0" smtClean="0"/>
              <a:t> </a:t>
            </a:r>
            <a:r>
              <a:rPr lang="ru-RU" sz="2800" dirty="0"/>
              <a:t>опрос (анкетирование) 1 раз в 3 года, в целях выявления жалоб, характерных для неинфекционных заболеваний, личного анамнеза, курения, потребления алкоголя, риска потребления наркотических средств и психотропных веществ, характера питания, физической активности, </a:t>
            </a:r>
            <a:r>
              <a:rPr lang="ru-RU" sz="2800" b="1" i="1" dirty="0"/>
              <a:t>а также в целях выявления у граждан в возрасте 75 лет и старше риска падений, жалоб, характерных для остеопороза, депрессии, сердечной недостаточности, </a:t>
            </a:r>
            <a:r>
              <a:rPr lang="ru-RU" sz="2800" b="1" i="1" dirty="0" err="1"/>
              <a:t>некоррегированных</a:t>
            </a:r>
            <a:r>
              <a:rPr lang="ru-RU" sz="2800" b="1" i="1" dirty="0"/>
              <a:t> нарушений слуха и </a:t>
            </a:r>
            <a:r>
              <a:rPr lang="ru-RU" sz="2800" b="1" i="1" dirty="0" smtClean="0"/>
              <a:t>зрения</a:t>
            </a:r>
            <a:r>
              <a:rPr lang="ru-RU" sz="2800" dirty="0" smtClean="0"/>
              <a:t>;</a:t>
            </a:r>
            <a:endParaRPr lang="ru-RU" sz="2800" dirty="0"/>
          </a:p>
          <a:p>
            <a:r>
              <a:rPr lang="ru-RU" sz="2800" dirty="0" smtClean="0"/>
              <a:t>2</a:t>
            </a:r>
            <a:r>
              <a:rPr lang="ru-RU" sz="2800" dirty="0"/>
              <a:t>) </a:t>
            </a:r>
            <a:r>
              <a:rPr lang="ru-RU" sz="2800" dirty="0" smtClean="0"/>
              <a:t>антропометрия </a:t>
            </a:r>
            <a:r>
              <a:rPr lang="ru-RU" sz="2800" dirty="0"/>
              <a:t>(измерение роста стоя, массы тела, окружности талии), расчет </a:t>
            </a:r>
            <a:r>
              <a:rPr lang="ru-RU" sz="2800" dirty="0" smtClean="0"/>
              <a:t>ИМТ; (1 </a:t>
            </a:r>
            <a:r>
              <a:rPr lang="ru-RU" sz="2800" dirty="0"/>
              <a:t>раз в 3 года);</a:t>
            </a:r>
            <a:endParaRPr lang="ru-RU" sz="2800" dirty="0" smtClean="0"/>
          </a:p>
          <a:p>
            <a:r>
              <a:rPr lang="ru-RU" sz="2800" dirty="0" smtClean="0"/>
              <a:t>3</a:t>
            </a:r>
            <a:r>
              <a:rPr lang="ru-RU" sz="2800" dirty="0"/>
              <a:t>) измерение </a:t>
            </a:r>
            <a:r>
              <a:rPr lang="ru-RU" sz="2800" dirty="0" smtClean="0"/>
              <a:t>АД (1 </a:t>
            </a:r>
            <a:r>
              <a:rPr lang="ru-RU" sz="2800" dirty="0"/>
              <a:t>раз в 3 года);</a:t>
            </a:r>
            <a:endParaRPr lang="ru-RU" sz="2800" dirty="0" smtClean="0"/>
          </a:p>
          <a:p>
            <a:r>
              <a:rPr lang="ru-RU" sz="2800" dirty="0" smtClean="0"/>
              <a:t>4</a:t>
            </a:r>
            <a:r>
              <a:rPr lang="ru-RU" sz="2800" dirty="0"/>
              <a:t>) определение уровня общего холестерина в крови (допускается использование </a:t>
            </a:r>
            <a:r>
              <a:rPr lang="ru-RU" sz="2800" dirty="0" smtClean="0"/>
              <a:t>экспресс-метода </a:t>
            </a:r>
            <a:r>
              <a:rPr lang="ru-RU" sz="2800" dirty="0"/>
              <a:t>(для граждан в возрасте до 85 лет 1 раз в 3 года</a:t>
            </a:r>
            <a:r>
              <a:rPr lang="ru-RU" sz="2800" dirty="0" smtClean="0"/>
              <a:t>);</a:t>
            </a:r>
            <a:endParaRPr lang="ru-RU" sz="2800" dirty="0"/>
          </a:p>
          <a:p>
            <a:r>
              <a:rPr lang="ru-RU" sz="2800" dirty="0" smtClean="0"/>
              <a:t>5</a:t>
            </a:r>
            <a:r>
              <a:rPr lang="ru-RU" sz="2800" dirty="0"/>
              <a:t>) определение уровня глюкозы в крови натощак (допускается использование экспресс-метода) 1 раз в 3 года;</a:t>
            </a:r>
          </a:p>
        </p:txBody>
      </p:sp>
    </p:spTree>
    <p:extLst>
      <p:ext uri="{BB962C8B-B14F-4D97-AF65-F5344CB8AC3E}">
        <p14:creationId xmlns:p14="http://schemas.microsoft.com/office/powerpoint/2010/main" val="413484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Мероприятия  первого этапа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208912" cy="5256584"/>
          </a:xfrm>
        </p:spPr>
        <p:txBody>
          <a:bodyPr>
            <a:noAutofit/>
          </a:bodyPr>
          <a:lstStyle/>
          <a:p>
            <a:r>
              <a:rPr lang="ru-RU" sz="2000" dirty="0"/>
              <a:t>6) определение относительного </a:t>
            </a:r>
            <a:r>
              <a:rPr lang="ru-RU" sz="2000" dirty="0" smtClean="0"/>
              <a:t>сердечно-сосудистого </a:t>
            </a:r>
            <a:r>
              <a:rPr lang="ru-RU" sz="2000" dirty="0"/>
              <a:t>риска </a:t>
            </a:r>
            <a:r>
              <a:rPr lang="ru-RU" sz="2000" dirty="0" smtClean="0"/>
              <a:t>у </a:t>
            </a:r>
            <a:r>
              <a:rPr lang="ru-RU" sz="2000" dirty="0"/>
              <a:t>граждан в возрасте от 21 до 39 лет и абсолютного </a:t>
            </a:r>
            <a:r>
              <a:rPr lang="ru-RU" sz="2000" dirty="0" smtClean="0"/>
              <a:t>сердечно-сосудистого </a:t>
            </a:r>
            <a:r>
              <a:rPr lang="ru-RU" sz="2000" dirty="0"/>
              <a:t>риска у граждан в возрасте </a:t>
            </a:r>
            <a:r>
              <a:rPr lang="ru-RU" sz="2000" b="1" dirty="0"/>
              <a:t>от </a:t>
            </a:r>
            <a:r>
              <a:rPr lang="ru-RU" sz="2000" b="1" dirty="0" smtClean="0"/>
              <a:t>40 </a:t>
            </a:r>
            <a:r>
              <a:rPr lang="ru-RU" sz="2000" b="1" dirty="0"/>
              <a:t>до </a:t>
            </a:r>
            <a:r>
              <a:rPr lang="ru-RU" sz="2000" b="1" dirty="0" smtClean="0"/>
              <a:t>65 </a:t>
            </a:r>
            <a:r>
              <a:rPr lang="ru-RU" sz="2000" b="1" dirty="0" smtClean="0"/>
              <a:t>лет </a:t>
            </a:r>
            <a:r>
              <a:rPr lang="ru-RU" sz="2000" dirty="0" smtClean="0"/>
              <a:t>включительно, </a:t>
            </a:r>
            <a:r>
              <a:rPr lang="ru-RU" sz="2000" dirty="0"/>
              <a:t>не имеющих заболеваний, связанных с атеросклерозом; сахарного диабета второго типа и хронических болезней почек</a:t>
            </a:r>
            <a:r>
              <a:rPr lang="ru-RU" sz="2000" dirty="0" smtClean="0"/>
              <a:t>, ежегодно;</a:t>
            </a:r>
            <a:endParaRPr lang="ru-RU" sz="2000" dirty="0" smtClean="0"/>
          </a:p>
          <a:p>
            <a:r>
              <a:rPr lang="ru-RU" sz="2000" dirty="0" smtClean="0"/>
              <a:t>7)</a:t>
            </a:r>
            <a:r>
              <a:rPr lang="ru-RU" sz="2000" dirty="0"/>
              <a:t> </a:t>
            </a:r>
            <a:r>
              <a:rPr lang="ru-RU" sz="2000" i="1" dirty="0">
                <a:solidFill>
                  <a:srgbClr val="FF0000"/>
                </a:solidFill>
              </a:rPr>
              <a:t>проведение </a:t>
            </a:r>
            <a:r>
              <a:rPr lang="ru-RU" sz="2000" b="1" i="1" dirty="0">
                <a:solidFill>
                  <a:srgbClr val="FF0000"/>
                </a:solidFill>
              </a:rPr>
              <a:t>индивидуального профилактического консультирования в отделении </a:t>
            </a:r>
            <a:r>
              <a:rPr lang="ru-RU" sz="2000" i="1" dirty="0">
                <a:solidFill>
                  <a:srgbClr val="FF0000"/>
                </a:solidFill>
              </a:rPr>
              <a:t>(кабинете) медицинской профилактики (центре здоровья, фельдшерском здравпункте или фельдшерско-акушерском пункте) для граждан в возрасте до 72 лет с высоким относительным и высоким и очень высоким абсолютным сердечно-сосудистым риском, и (или) ожирением, и (или) </a:t>
            </a:r>
            <a:r>
              <a:rPr lang="ru-RU" sz="2000" i="1" dirty="0" err="1">
                <a:solidFill>
                  <a:srgbClr val="FF0000"/>
                </a:solidFill>
              </a:rPr>
              <a:t>гиперхолестеринемией</a:t>
            </a:r>
            <a:r>
              <a:rPr lang="ru-RU" sz="2000" i="1" dirty="0">
                <a:solidFill>
                  <a:srgbClr val="FF0000"/>
                </a:solidFill>
              </a:rPr>
              <a:t> с уровнем общего холестерина 8 </a:t>
            </a:r>
            <a:r>
              <a:rPr lang="ru-RU" sz="2000" i="1" dirty="0" err="1">
                <a:solidFill>
                  <a:srgbClr val="FF0000"/>
                </a:solidFill>
              </a:rPr>
              <a:t>ммоль</a:t>
            </a:r>
            <a:r>
              <a:rPr lang="ru-RU" sz="2000" i="1" dirty="0">
                <a:solidFill>
                  <a:srgbClr val="FF0000"/>
                </a:solidFill>
              </a:rPr>
              <a:t>/л и более, и (или) курящих более 20 сигарет в день; направление указанных граждан на углубленное (индивидуальное или групповое) профилактическое консультирование </a:t>
            </a:r>
            <a:r>
              <a:rPr lang="ru-RU" sz="2000" b="1" i="1" dirty="0">
                <a:solidFill>
                  <a:srgbClr val="FF0000"/>
                </a:solidFill>
              </a:rPr>
              <a:t>вне рамок диспансеризации</a:t>
            </a:r>
            <a:r>
              <a:rPr lang="ru-RU" sz="2000" b="1" dirty="0" smtClean="0">
                <a:solidFill>
                  <a:srgbClr val="FF0000"/>
                </a:solidFill>
              </a:rPr>
              <a:t>;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792088"/>
          </a:xfrm>
        </p:spPr>
        <p:txBody>
          <a:bodyPr/>
          <a:lstStyle/>
          <a:p>
            <a:r>
              <a:rPr lang="ru-RU" sz="3600" b="1" dirty="0"/>
              <a:t>Мероприятия  первого этапа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064896" cy="5400600"/>
          </a:xfrm>
        </p:spPr>
        <p:txBody>
          <a:bodyPr>
            <a:normAutofit/>
          </a:bodyPr>
          <a:lstStyle/>
          <a:p>
            <a:r>
              <a:rPr lang="ru-RU" dirty="0"/>
              <a:t>8) электрокардиографию в покое </a:t>
            </a:r>
            <a:r>
              <a:rPr lang="ru-RU" dirty="0">
                <a:solidFill>
                  <a:srgbClr val="FF0000"/>
                </a:solidFill>
              </a:rPr>
              <a:t>(для мужчин в возрасте 36 лет и старше, для женщин в возрасте </a:t>
            </a:r>
            <a:r>
              <a:rPr lang="ru-RU" dirty="0" smtClean="0">
                <a:solidFill>
                  <a:srgbClr val="FF0000"/>
                </a:solidFill>
              </a:rPr>
              <a:t>40 </a:t>
            </a:r>
            <a:r>
              <a:rPr lang="ru-RU" dirty="0">
                <a:solidFill>
                  <a:srgbClr val="FF0000"/>
                </a:solidFill>
              </a:rPr>
              <a:t>лет и старше 1 раз в </a:t>
            </a:r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/>
          </a:p>
          <a:p>
            <a:r>
              <a:rPr lang="ru-RU" dirty="0"/>
              <a:t>9) осмотр фельдшером (акушеркой), взятие с использованием щетки цитологической цервикальной мазка (соскоба) с поверхности шейки матки (наружного маточного зева) и цервикального канала на цитологическое исследование (далее - мазок с шейки матки), цитологическое исследование мазка с шейки матки </a:t>
            </a:r>
            <a:r>
              <a:rPr lang="ru-RU" dirty="0">
                <a:solidFill>
                  <a:srgbClr val="FF0000"/>
                </a:solidFill>
              </a:rPr>
              <a:t>(для женщин в возрасте от </a:t>
            </a:r>
            <a:r>
              <a:rPr lang="ru-RU" dirty="0" smtClean="0">
                <a:solidFill>
                  <a:srgbClr val="FF0000"/>
                </a:solidFill>
              </a:rPr>
              <a:t>18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до </a:t>
            </a:r>
            <a:r>
              <a:rPr lang="ru-RU" dirty="0" smtClean="0">
                <a:solidFill>
                  <a:srgbClr val="FF0000"/>
                </a:solidFill>
              </a:rPr>
              <a:t>39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лет 1 раз в 3 года</a:t>
            </a:r>
            <a:r>
              <a:rPr lang="ru-RU" dirty="0" smtClean="0">
                <a:solidFill>
                  <a:srgbClr val="FF0000"/>
                </a:solidFill>
              </a:rPr>
              <a:t>),  с 40 лет - ежегодно</a:t>
            </a:r>
            <a:endParaRPr lang="ru-RU" dirty="0"/>
          </a:p>
          <a:p>
            <a:r>
              <a:rPr lang="ru-RU" dirty="0"/>
              <a:t>10) флюорографию </a:t>
            </a:r>
            <a:r>
              <a:rPr lang="ru-RU" dirty="0" smtClean="0"/>
              <a:t>легких </a:t>
            </a:r>
            <a:r>
              <a:rPr lang="ru-RU" dirty="0"/>
              <a:t>1 раз в </a:t>
            </a:r>
            <a:r>
              <a:rPr lang="ru-RU" dirty="0"/>
              <a:t>2</a:t>
            </a:r>
            <a:r>
              <a:rPr lang="ru-RU" dirty="0" smtClean="0"/>
              <a:t> </a:t>
            </a:r>
            <a:r>
              <a:rPr lang="ru-RU" dirty="0"/>
              <a:t>года;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0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r>
              <a:rPr lang="ru-RU" sz="3200" b="1" dirty="0"/>
              <a:t>Мероприятия  первого этапа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208912" cy="5544616"/>
          </a:xfrm>
        </p:spPr>
        <p:txBody>
          <a:bodyPr>
            <a:normAutofit/>
          </a:bodyPr>
          <a:lstStyle/>
          <a:p>
            <a:r>
              <a:rPr lang="ru-RU" dirty="0"/>
              <a:t>11) маммографию обеих молочных желез в двух проекциях </a:t>
            </a:r>
            <a:r>
              <a:rPr lang="ru-RU" dirty="0">
                <a:solidFill>
                  <a:srgbClr val="FF0000"/>
                </a:solidFill>
              </a:rPr>
              <a:t>(для женщин в возрасте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40 лет, каждые 2 года. </a:t>
            </a:r>
            <a:endParaRPr lang="ru-RU" dirty="0"/>
          </a:p>
          <a:p>
            <a:r>
              <a:rPr lang="ru-RU" dirty="0" smtClean="0"/>
              <a:t>12</a:t>
            </a:r>
            <a:r>
              <a:rPr lang="ru-RU" dirty="0"/>
              <a:t>) исследование кала на скрытую кровь иммунохимическим методом (</a:t>
            </a:r>
            <a:r>
              <a:rPr lang="ru-RU" dirty="0">
                <a:solidFill>
                  <a:srgbClr val="FF0000"/>
                </a:solidFill>
              </a:rPr>
              <a:t>для граждан в возрасте от </a:t>
            </a:r>
            <a:r>
              <a:rPr lang="ru-RU" dirty="0" smtClean="0">
                <a:solidFill>
                  <a:srgbClr val="FF0000"/>
                </a:solidFill>
              </a:rPr>
              <a:t>40 </a:t>
            </a:r>
            <a:r>
              <a:rPr lang="ru-RU" dirty="0">
                <a:solidFill>
                  <a:srgbClr val="FF0000"/>
                </a:solidFill>
              </a:rPr>
              <a:t>до </a:t>
            </a:r>
            <a:r>
              <a:rPr lang="ru-RU" dirty="0" smtClean="0">
                <a:solidFill>
                  <a:srgbClr val="FF0000"/>
                </a:solidFill>
              </a:rPr>
              <a:t>65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лет 1 раз в 2 </a:t>
            </a:r>
            <a:r>
              <a:rPr lang="ru-RU" dirty="0" smtClean="0">
                <a:solidFill>
                  <a:srgbClr val="FF0000"/>
                </a:solidFill>
              </a:rPr>
              <a:t>года, с 66 до 74 лет ежегодно</a:t>
            </a:r>
            <a:r>
              <a:rPr lang="ru-RU" dirty="0" smtClean="0"/>
              <a:t>); </a:t>
            </a:r>
            <a:endParaRPr lang="ru-RU" dirty="0"/>
          </a:p>
          <a:p>
            <a:r>
              <a:rPr lang="ru-RU" dirty="0"/>
              <a:t>13) </a:t>
            </a:r>
            <a:r>
              <a:rPr lang="ru-RU" dirty="0">
                <a:solidFill>
                  <a:srgbClr val="FF0000"/>
                </a:solidFill>
              </a:rPr>
              <a:t>определение простат-специфического антигена (ПСА) в крови (для мужчин в возрасте 45 </a:t>
            </a:r>
            <a:r>
              <a:rPr lang="ru-RU" dirty="0" smtClean="0">
                <a:solidFill>
                  <a:srgbClr val="FF0000"/>
                </a:solidFill>
              </a:rPr>
              <a:t>лет, 50,55, 60,64)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14) измерение внутриглазного давления 1 раз в 3 года (для граждан в возрасте </a:t>
            </a:r>
            <a:r>
              <a:rPr lang="ru-RU" dirty="0">
                <a:solidFill>
                  <a:srgbClr val="FF0000"/>
                </a:solidFill>
              </a:rPr>
              <a:t>от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40 лет  ежегодно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5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22413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675E47"/>
                </a:solidFill>
              </a:rPr>
              <a:t>Мероприятия  первого этапа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28092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15) </a:t>
            </a:r>
            <a:r>
              <a:rPr lang="ru-RU" sz="2400" b="1" dirty="0"/>
              <a:t>прием (осмотр) врачом-терапевтом </a:t>
            </a:r>
            <a:r>
              <a:rPr lang="ru-RU" sz="2400" dirty="0"/>
              <a:t>по завершению исследований первого этапа диспансеризации, проводимых с периодичностью </a:t>
            </a:r>
            <a:r>
              <a:rPr lang="ru-RU" sz="2400" b="1" dirty="0"/>
              <a:t>1 раз в 3 года</a:t>
            </a:r>
            <a:r>
              <a:rPr lang="ru-RU" sz="2400" dirty="0"/>
              <a:t>, включающий установление диагноза, определение группы здоровья, группы диспансерного наблюдения, проведение краткого профилактического консультирования, включая рекомендации по здоровому питанию, уровню физической активности, отказу от курения табака и пагубного потребления алкоголя, определение медицинских показаний для обследований и консультаций в рамках второго этапа диспансеризации;</a:t>
            </a:r>
          </a:p>
          <a:p>
            <a:endParaRPr lang="ru-RU" sz="2400" dirty="0"/>
          </a:p>
          <a:p>
            <a:r>
              <a:rPr lang="ru-RU" sz="2400" dirty="0"/>
              <a:t>16) </a:t>
            </a:r>
            <a:r>
              <a:rPr lang="ru-RU" sz="2400" b="1" dirty="0"/>
              <a:t>прием (осмотр) врачом-терапевтом </a:t>
            </a:r>
            <a:r>
              <a:rPr lang="ru-RU" sz="2400" dirty="0"/>
              <a:t>по завершению исследований первого этапа диспансеризации, проводимых с периодичностью </a:t>
            </a:r>
            <a:r>
              <a:rPr lang="ru-RU" sz="2400" b="1" dirty="0"/>
              <a:t>1 раз в 2 года </a:t>
            </a:r>
            <a:r>
              <a:rPr lang="ru-RU" sz="2400" dirty="0"/>
              <a:t>при наличии выявленных патологических изменений, включающий определение в соответствии с выявленными изменениями медицинских показаний для обследований и консультаций в рамках второго этапа диспансеризации.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399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Мероприятия  первого этапа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Осмотр терапевта в </a:t>
            </a:r>
            <a:r>
              <a:rPr lang="ru-RU" sz="2800" b="1" dirty="0"/>
              <a:t>обязательном порядке включать осмотр </a:t>
            </a:r>
            <a:r>
              <a:rPr lang="ru-RU" sz="2800" b="1" dirty="0" smtClean="0"/>
              <a:t>кожных покровов и слизистых </a:t>
            </a:r>
            <a:r>
              <a:rPr lang="ru-RU" sz="2800" dirty="0" smtClean="0"/>
              <a:t>на предмет раннего выявления предраковых заболеваний кожи (кожный рог, бородавчатый </a:t>
            </a:r>
            <a:r>
              <a:rPr lang="ru-RU" sz="2800" dirty="0" err="1" smtClean="0"/>
              <a:t>предрак</a:t>
            </a:r>
            <a:r>
              <a:rPr lang="ru-RU" sz="2800" dirty="0" smtClean="0"/>
              <a:t>, ограниченный предраковый гиперкератоз, абразивный </a:t>
            </a:r>
            <a:r>
              <a:rPr lang="ru-RU" sz="2800" dirty="0" err="1" smtClean="0"/>
              <a:t>преканкрозный</a:t>
            </a:r>
            <a:r>
              <a:rPr lang="ru-RU" sz="2800" dirty="0" smtClean="0"/>
              <a:t> </a:t>
            </a:r>
            <a:r>
              <a:rPr lang="ru-RU" sz="2800" dirty="0" err="1" smtClean="0"/>
              <a:t>хейлит</a:t>
            </a:r>
            <a:r>
              <a:rPr lang="ru-RU" sz="2800" dirty="0" smtClean="0"/>
              <a:t> </a:t>
            </a:r>
            <a:r>
              <a:rPr lang="ru-RU" sz="2800" dirty="0" err="1" smtClean="0"/>
              <a:t>Манганотти</a:t>
            </a:r>
            <a:r>
              <a:rPr lang="ru-RU" sz="2800" dirty="0" smtClean="0"/>
              <a:t>, пигментная ксеродерма, актинический кератоз, пигментные </a:t>
            </a:r>
            <a:r>
              <a:rPr lang="ru-RU" sz="2800" dirty="0" err="1" smtClean="0"/>
              <a:t>невусы</a:t>
            </a:r>
            <a:r>
              <a:rPr lang="ru-RU" sz="2800" dirty="0" smtClean="0"/>
              <a:t>, лейкоплакии и др.)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72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332656"/>
            <a:ext cx="7620000" cy="792088"/>
          </a:xfrm>
        </p:spPr>
        <p:txBody>
          <a:bodyPr/>
          <a:lstStyle/>
          <a:p>
            <a:r>
              <a:rPr lang="ru-RU" sz="3200" dirty="0"/>
              <a:t>Предраковые заболевания </a:t>
            </a:r>
            <a:r>
              <a:rPr lang="ru-RU" sz="3200" dirty="0" smtClean="0"/>
              <a:t>кожи</a:t>
            </a:r>
            <a:endParaRPr lang="ru-RU" sz="32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3657600" cy="762098"/>
          </a:xfrm>
        </p:spPr>
        <p:txBody>
          <a:bodyPr/>
          <a:lstStyle/>
          <a:p>
            <a:r>
              <a:rPr lang="ru-RU" sz="2800" dirty="0"/>
              <a:t>Кожный рог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303613" y="1196752"/>
            <a:ext cx="3657600" cy="720080"/>
          </a:xfrm>
        </p:spPr>
        <p:txBody>
          <a:bodyPr/>
          <a:lstStyle/>
          <a:p>
            <a:r>
              <a:rPr lang="ru-RU" sz="2400" dirty="0" err="1"/>
              <a:t>Диспластический</a:t>
            </a:r>
            <a:r>
              <a:rPr lang="ru-RU" sz="2400" dirty="0"/>
              <a:t> </a:t>
            </a:r>
            <a:r>
              <a:rPr lang="ru-RU" sz="2400" dirty="0" err="1" smtClean="0"/>
              <a:t>невус</a:t>
            </a:r>
            <a:endParaRPr lang="ru-RU" sz="2400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89642"/>
            <a:ext cx="3888432" cy="387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13" y="2276475"/>
            <a:ext cx="3927723" cy="388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4419600" y="2492895"/>
            <a:ext cx="3657600" cy="363326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6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945"/>
            <a:ext cx="8532440" cy="576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4606" y="6367561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Бойцов СА. Профилактическая медицина 2013; 16 (5): 9-20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-2638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Вклад коррекции факторов риска и лечебных мер в снижение смертности от ИБС в различных популяциях</a:t>
            </a:r>
          </a:p>
        </p:txBody>
      </p:sp>
    </p:spTree>
    <p:extLst>
      <p:ext uri="{BB962C8B-B14F-4D97-AF65-F5344CB8AC3E}">
        <p14:creationId xmlns:p14="http://schemas.microsoft.com/office/powerpoint/2010/main" val="3956440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r>
              <a:rPr lang="ru-RU" sz="3200" dirty="0"/>
              <a:t>Предраковые заболевания кожи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3826768" cy="1368152"/>
          </a:xfrm>
        </p:spPr>
        <p:txBody>
          <a:bodyPr/>
          <a:lstStyle/>
          <a:p>
            <a:r>
              <a:rPr lang="ru-RU" dirty="0" err="1" smtClean="0"/>
              <a:t>Преканкрозный</a:t>
            </a:r>
            <a:r>
              <a:rPr lang="ru-RU" dirty="0" smtClean="0"/>
              <a:t> </a:t>
            </a:r>
            <a:r>
              <a:rPr lang="ru-RU" dirty="0" err="1"/>
              <a:t>хейлит</a:t>
            </a:r>
            <a:r>
              <a:rPr lang="ru-RU" dirty="0"/>
              <a:t> </a:t>
            </a:r>
            <a:r>
              <a:rPr lang="ru-RU" dirty="0" err="1" smtClean="0"/>
              <a:t>Манганотти</a:t>
            </a:r>
            <a:r>
              <a:rPr lang="ru-RU" dirty="0" smtClean="0"/>
              <a:t>. Эрозия </a:t>
            </a:r>
            <a:r>
              <a:rPr lang="ru-RU" dirty="0"/>
              <a:t>красного цвета с гладкой поверхностью на неизмененной красной кайме нижней губы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Л</a:t>
            </a:r>
            <a:r>
              <a:rPr lang="ru-RU" dirty="0" smtClean="0"/>
              <a:t>ейкоплакия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96044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07504" y="2511369"/>
            <a:ext cx="4392488" cy="36147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11370"/>
            <a:ext cx="3528392" cy="358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Предраковые заболевания кожи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3657600" cy="1440160"/>
          </a:xfrm>
        </p:spPr>
        <p:txBody>
          <a:bodyPr/>
          <a:lstStyle/>
          <a:p>
            <a:r>
              <a:rPr lang="ru-RU" dirty="0" smtClean="0"/>
              <a:t>Бородавчатый </a:t>
            </a:r>
            <a:r>
              <a:rPr lang="ru-RU" dirty="0" err="1" smtClean="0"/>
              <a:t>предрак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Узелок</a:t>
            </a:r>
            <a:r>
              <a:rPr lang="ru-RU" dirty="0"/>
              <a:t>, покрытый серыми чешуйками, на красной кайме нижней </a:t>
            </a:r>
            <a:r>
              <a:rPr lang="ru-RU" dirty="0" smtClean="0"/>
              <a:t>губы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40968"/>
            <a:ext cx="365760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4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Завершение первого этапа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3200" dirty="0"/>
              <a:t>Граждане, нуждающиеся по результатам первого этапа диспансеризации в дополнительном обследовании, индивидуальном углубленном профилактическом консультировании или групповом профилактическом консультировании (школа пациента), </a:t>
            </a:r>
            <a:r>
              <a:rPr lang="ru-RU" sz="3200" b="1" dirty="0"/>
              <a:t>направляются врачом-терапевтом на второй этап диспансеризации</a:t>
            </a:r>
            <a:r>
              <a:rPr lang="ru-RU" sz="3200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3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П. </a:t>
            </a:r>
            <a:r>
              <a:rPr lang="ru-RU" sz="3600" b="1" dirty="0" smtClean="0"/>
              <a:t>14. </a:t>
            </a:r>
            <a:r>
              <a:rPr lang="ru-RU" sz="3600" b="1" dirty="0"/>
              <a:t>Мероприятия второго этапа диспансеризации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1) </a:t>
            </a:r>
            <a:r>
              <a:rPr lang="ru-RU" sz="2400" b="1" dirty="0"/>
              <a:t>осмотр (консультацию) врачом-неврологом </a:t>
            </a:r>
            <a:r>
              <a:rPr lang="ru-RU" sz="2400" dirty="0"/>
              <a:t>(при наличии впервые выявленных указаний или подозрений на ранее перенесенное острое нарушение мозгового кровообращения для граждан, не находящихся по этому поводу под диспансерным наблюдением, а также в случаях выявления по результатам анкетирования нарушений двигательной функции, когнитивных нарушений и подозрений на депрессию у граждан в возрасте 75 лет и старше, не находящихся по этому поводу под диспансерным наблюдением);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2913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792088"/>
          </a:xfrm>
        </p:spPr>
        <p:txBody>
          <a:bodyPr/>
          <a:lstStyle/>
          <a:p>
            <a:r>
              <a:rPr lang="ru-RU" sz="3200" b="1" dirty="0" smtClean="0"/>
              <a:t>П. 14. Мероприятия второго этапа диспансеризации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280920" cy="5544616"/>
          </a:xfrm>
        </p:spPr>
        <p:txBody>
          <a:bodyPr>
            <a:noAutofit/>
          </a:bodyPr>
          <a:lstStyle/>
          <a:p>
            <a:r>
              <a:rPr lang="ru-RU" sz="2400" dirty="0" smtClean="0"/>
              <a:t>2) </a:t>
            </a:r>
            <a:r>
              <a:rPr lang="ru-RU" sz="2400" b="1" dirty="0"/>
              <a:t>дуплексное сканирование брахицефальных артерий </a:t>
            </a:r>
            <a:endParaRPr lang="ru-RU" sz="2400" b="1" dirty="0" smtClean="0"/>
          </a:p>
          <a:p>
            <a:r>
              <a:rPr lang="ru-RU" sz="2400" dirty="0" smtClean="0"/>
              <a:t>а также </a:t>
            </a:r>
            <a:r>
              <a:rPr lang="ru-RU" sz="2400" dirty="0"/>
              <a:t>для мужчин в возрасте </a:t>
            </a:r>
            <a:r>
              <a:rPr lang="ru-RU" sz="2400" dirty="0">
                <a:solidFill>
                  <a:srgbClr val="FF0000"/>
                </a:solidFill>
              </a:rPr>
              <a:t>(для мужчин в возрасте от 45 до 72 лет и женщин в возрасте от 54 до 72 лет </a:t>
            </a:r>
            <a:r>
              <a:rPr lang="ru-RU" sz="2400" i="1" dirty="0" smtClean="0"/>
              <a:t>(было «45 </a:t>
            </a:r>
            <a:r>
              <a:rPr lang="ru-RU" sz="2400" i="1" dirty="0"/>
              <a:t>лет и старше и </a:t>
            </a:r>
            <a:r>
              <a:rPr lang="ru-RU" sz="2400" i="1" dirty="0" smtClean="0"/>
              <a:t>женщин </a:t>
            </a:r>
            <a:r>
              <a:rPr lang="ru-RU" sz="2400" i="1" dirty="0"/>
              <a:t>в возрасте &gt; 55 </a:t>
            </a:r>
            <a:r>
              <a:rPr lang="ru-RU" sz="2400" i="1" dirty="0" smtClean="0"/>
              <a:t>лет»)  </a:t>
            </a:r>
            <a:r>
              <a:rPr lang="ru-RU" sz="2400" b="1" dirty="0"/>
              <a:t>при наличии комбинации трех </a:t>
            </a:r>
            <a:r>
              <a:rPr lang="ru-RU" sz="2400" b="1" dirty="0" smtClean="0"/>
              <a:t>факторов риска </a:t>
            </a:r>
            <a:r>
              <a:rPr lang="ru-RU" sz="2400" b="1" dirty="0"/>
              <a:t>развития </a:t>
            </a:r>
            <a:r>
              <a:rPr lang="ru-RU" sz="2400" dirty="0" smtClean="0"/>
              <a:t>ХНИЗ: </a:t>
            </a:r>
            <a:r>
              <a:rPr lang="ru-RU" sz="2400" dirty="0"/>
              <a:t>повышенный уровень </a:t>
            </a:r>
            <a:r>
              <a:rPr lang="ru-RU" sz="2400" dirty="0" smtClean="0"/>
              <a:t>АД, </a:t>
            </a:r>
            <a:r>
              <a:rPr lang="ru-RU" sz="2400" dirty="0" err="1" smtClean="0"/>
              <a:t>гиперхолестеринемия</a:t>
            </a:r>
            <a:r>
              <a:rPr lang="ru-RU" sz="2400" dirty="0" smtClean="0"/>
              <a:t>, </a:t>
            </a:r>
            <a:r>
              <a:rPr lang="ru-RU" sz="2400" dirty="0"/>
              <a:t>избыточная масса тела или ожирение) , а также </a:t>
            </a:r>
            <a:endParaRPr lang="ru-RU" sz="2400" dirty="0" smtClean="0"/>
          </a:p>
          <a:p>
            <a:r>
              <a:rPr lang="ru-RU" sz="2400" b="1" dirty="0" smtClean="0"/>
              <a:t>по </a:t>
            </a:r>
            <a:r>
              <a:rPr lang="ru-RU" sz="2400" b="1" dirty="0"/>
              <a:t>направлению врачом-неврологом </a:t>
            </a:r>
            <a:r>
              <a:rPr lang="ru-RU" sz="2400" dirty="0"/>
              <a:t>при впервые выявленном указании или подозрении на ранее перенесенное острое нарушение мозгового кровообращения для граждан в возрасте 75-90 лет, не находящихся по этому поводу под диспансерным наблюдением</a:t>
            </a:r>
            <a:r>
              <a:rPr lang="ru-RU" sz="2400" dirty="0" smtClean="0"/>
              <a:t>)</a:t>
            </a:r>
            <a:endParaRPr lang="ru-RU" sz="24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21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П. </a:t>
            </a:r>
            <a:r>
              <a:rPr lang="ru-RU" sz="3200" b="1" dirty="0" smtClean="0"/>
              <a:t>14</a:t>
            </a:r>
            <a:r>
              <a:rPr lang="ru-RU" sz="3200" b="1" dirty="0"/>
              <a:t>. Мероприятия второго этапа диспансеризации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208912" cy="5256584"/>
          </a:xfrm>
        </p:spPr>
        <p:txBody>
          <a:bodyPr>
            <a:normAutofit/>
          </a:bodyPr>
          <a:lstStyle/>
          <a:p>
            <a:r>
              <a:rPr lang="ru-RU" dirty="0"/>
              <a:t>3) </a:t>
            </a:r>
            <a:r>
              <a:rPr lang="ru-RU" b="1" dirty="0"/>
              <a:t>осмотр (консультацию) врачом-хирургом или врачом-урологом </a:t>
            </a:r>
            <a:r>
              <a:rPr lang="ru-RU" dirty="0"/>
              <a:t>(для мужчин в возрасте </a:t>
            </a:r>
            <a:r>
              <a:rPr lang="ru-RU" b="1" dirty="0"/>
              <a:t>45 лет и 51 года </a:t>
            </a:r>
            <a:r>
              <a:rPr lang="ru-RU" dirty="0"/>
              <a:t>при повышении уровня простат-специфического антигена в крови более 1 </a:t>
            </a:r>
            <a:r>
              <a:rPr lang="ru-RU" dirty="0" err="1"/>
              <a:t>нг</a:t>
            </a:r>
            <a:r>
              <a:rPr lang="ru-RU" dirty="0"/>
              <a:t>/мл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4) </a:t>
            </a:r>
            <a:r>
              <a:rPr lang="ru-RU" b="1" dirty="0"/>
              <a:t>осмотр (консультацию) врачом-хирургом или врачом-</a:t>
            </a:r>
            <a:r>
              <a:rPr lang="ru-RU" b="1" dirty="0" err="1"/>
              <a:t>колопроктологом</a:t>
            </a:r>
            <a:r>
              <a:rPr lang="ru-RU" dirty="0"/>
              <a:t>, включая </a:t>
            </a:r>
            <a:r>
              <a:rPr lang="ru-RU" b="1" dirty="0"/>
              <a:t>проведение </a:t>
            </a:r>
            <a:r>
              <a:rPr lang="ru-RU" b="1" dirty="0" err="1"/>
              <a:t>ректороманоскопии</a:t>
            </a:r>
            <a:r>
              <a:rPr lang="ru-RU" b="1" dirty="0"/>
              <a:t> </a:t>
            </a:r>
            <a:r>
              <a:rPr lang="ru-RU" dirty="0"/>
              <a:t>(при положительном анализе кала на скрытую кровь, для граждан в возрасте </a:t>
            </a:r>
            <a:r>
              <a:rPr lang="ru-RU" b="1" dirty="0">
                <a:solidFill>
                  <a:srgbClr val="FF0000"/>
                </a:solidFill>
              </a:rPr>
              <a:t>от 49 лет и старше </a:t>
            </a:r>
            <a:r>
              <a:rPr lang="ru-RU" i="1" dirty="0" smtClean="0"/>
              <a:t>(было «</a:t>
            </a:r>
            <a:r>
              <a:rPr lang="ru-RU" i="1" dirty="0"/>
              <a:t>для граждан в возрасте 45 лет и </a:t>
            </a:r>
            <a:r>
              <a:rPr lang="ru-RU" i="1" dirty="0" smtClean="0"/>
              <a:t>старше»)</a:t>
            </a:r>
            <a:r>
              <a:rPr lang="ru-RU" dirty="0" smtClean="0"/>
              <a:t> при </a:t>
            </a:r>
            <a:r>
              <a:rPr lang="ru-RU" dirty="0"/>
              <a:t>отягощенной наследственности по семейному </a:t>
            </a:r>
            <a:r>
              <a:rPr lang="ru-RU" dirty="0" err="1"/>
              <a:t>аденоматозу</a:t>
            </a:r>
            <a:r>
              <a:rPr lang="ru-RU" dirty="0"/>
              <a:t>, онкологическим заболеваниям </a:t>
            </a:r>
            <a:r>
              <a:rPr lang="ru-RU" dirty="0" err="1"/>
              <a:t>колоректальной</a:t>
            </a:r>
            <a:r>
              <a:rPr lang="ru-RU" dirty="0"/>
              <a:t> области, при выявлении других медицинских показаний по результатам анкетирования, а также по назначению врача-терапевта, врача-уролога, врача-акушера-гинеколога в случаях выявления симптомов онкологических заболеваний </a:t>
            </a:r>
            <a:r>
              <a:rPr lang="ru-RU" dirty="0" err="1"/>
              <a:t>колоректальной</a:t>
            </a:r>
            <a:r>
              <a:rPr lang="ru-RU" dirty="0"/>
              <a:t> области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307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П. </a:t>
            </a:r>
            <a:r>
              <a:rPr lang="ru-RU" sz="3600" b="1" dirty="0" smtClean="0"/>
              <a:t>14</a:t>
            </a:r>
            <a:r>
              <a:rPr lang="ru-RU" sz="3600" b="1" dirty="0"/>
              <a:t>. Мероприятия второго этапа диспансеризации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5) </a:t>
            </a:r>
            <a:r>
              <a:rPr lang="ru-RU" sz="2800" b="1" dirty="0" err="1"/>
              <a:t>колоноскопию</a:t>
            </a:r>
            <a:r>
              <a:rPr lang="ru-RU" sz="2800" dirty="0"/>
              <a:t> (для граждан в случае подозрения на онкологическое заболевание толстой кишки по назначению врача-хирурга или врача- </a:t>
            </a:r>
            <a:r>
              <a:rPr lang="ru-RU" sz="2800" dirty="0" err="1"/>
              <a:t>колопроктолога</a:t>
            </a:r>
            <a:r>
              <a:rPr lang="ru-RU" sz="2800" dirty="0"/>
              <a:t>);</a:t>
            </a:r>
          </a:p>
          <a:p>
            <a:endParaRPr lang="ru-RU" sz="2800" dirty="0"/>
          </a:p>
          <a:p>
            <a:r>
              <a:rPr lang="ru-RU" sz="2800" dirty="0"/>
              <a:t>6) </a:t>
            </a:r>
            <a:r>
              <a:rPr lang="ru-RU" sz="2800" b="1" dirty="0"/>
              <a:t>спирометрию</a:t>
            </a:r>
            <a:r>
              <a:rPr lang="ru-RU" sz="2800" dirty="0"/>
              <a:t> (для граждан с подозрением на хроническое бронхолегочное заболевание по результатам анкетирования, курящих по направлению врача-терапевта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59107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П. 14. Мероприятия второго этапа диспансеризации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7) </a:t>
            </a:r>
            <a:r>
              <a:rPr lang="ru-RU" dirty="0"/>
              <a:t>осмотр (консультацию) в</a:t>
            </a:r>
            <a:r>
              <a:rPr lang="ru-RU" b="1" dirty="0"/>
              <a:t>рачом-акушером-гинекологом</a:t>
            </a:r>
            <a:r>
              <a:rPr lang="ru-RU" dirty="0"/>
              <a:t> (для женщин в возрасте 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с выявленными патологическими изменениями по результатам цитологического </a:t>
            </a:r>
            <a:r>
              <a:rPr lang="ru-RU" b="1" dirty="0"/>
              <a:t>исследования</a:t>
            </a:r>
            <a:r>
              <a:rPr lang="ru-RU" dirty="0"/>
              <a:t> мазка с шейки матки и (или) маммографии);</a:t>
            </a:r>
          </a:p>
          <a:p>
            <a:endParaRPr lang="ru-RU" dirty="0"/>
          </a:p>
          <a:p>
            <a:r>
              <a:rPr lang="ru-RU" dirty="0"/>
              <a:t>8) осмотр (консультацию) </a:t>
            </a:r>
            <a:r>
              <a:rPr lang="ru-RU" b="1" dirty="0"/>
              <a:t>врачом-</a:t>
            </a:r>
            <a:r>
              <a:rPr lang="ru-RU" b="1" dirty="0" err="1"/>
              <a:t>оториноларингологом</a:t>
            </a:r>
            <a:r>
              <a:rPr lang="ru-RU" dirty="0"/>
              <a:t> (для граждан в возрасте 75 лет и старше при наличии медицинских показаний по результатам анкетирования или осмотра врача-терапевта);</a:t>
            </a:r>
          </a:p>
          <a:p>
            <a:endParaRPr lang="ru-RU" dirty="0"/>
          </a:p>
          <a:p>
            <a:r>
              <a:rPr lang="ru-RU" dirty="0"/>
              <a:t>9) осмотр (консультацию) </a:t>
            </a:r>
            <a:r>
              <a:rPr lang="ru-RU" b="1" dirty="0"/>
              <a:t>врачом-офтальмологом </a:t>
            </a:r>
            <a:r>
              <a:rPr lang="ru-RU" dirty="0"/>
              <a:t>(для граждан в возрасте 60 лет и старше, имеющих повышенное внутриглазное давление, и для граждан в возрасте 75 лет и старше, имеющих снижение остроты зрения, не поддающееся очковой коррекции, выявленное по результатам анкетирования);</a:t>
            </a:r>
          </a:p>
        </p:txBody>
      </p:sp>
    </p:spTree>
    <p:extLst>
      <p:ext uri="{BB962C8B-B14F-4D97-AF65-F5344CB8AC3E}">
        <p14:creationId xmlns:p14="http://schemas.microsoft.com/office/powerpoint/2010/main" val="33746572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П. 14. Мероприятия второго этапа диспансеризации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208912" cy="4800600"/>
          </a:xfrm>
        </p:spPr>
        <p:txBody>
          <a:bodyPr>
            <a:noAutofit/>
          </a:bodyPr>
          <a:lstStyle/>
          <a:p>
            <a:r>
              <a:rPr lang="ru-RU" sz="2000" dirty="0"/>
              <a:t>10) проведение </a:t>
            </a:r>
            <a:r>
              <a:rPr lang="ru-RU" sz="2000" b="1" dirty="0"/>
              <a:t>индивидуального или группового (школы для пациентов) углубленного профилактического консультирования </a:t>
            </a:r>
            <a:r>
              <a:rPr lang="ru-RU" sz="2000" dirty="0"/>
              <a:t>в отделении (кабинете) медицинской профилактики (центре здоровья, фельдшерском здравпункте или фельдшерско-акушерском пункте) для граждан</a:t>
            </a:r>
            <a:r>
              <a:rPr lang="ru-RU" sz="2000" dirty="0" smtClean="0"/>
              <a:t>:</a:t>
            </a:r>
            <a:endParaRPr lang="ru-RU" sz="2000" dirty="0"/>
          </a:p>
          <a:p>
            <a:r>
              <a:rPr lang="ru-RU" sz="2000" dirty="0"/>
              <a:t>а) в возрасте до 72 лет с выявленной ишемической болезнью сердца, цереброваскулярными заболеваниями, хронической ишемией нижних конечностей атеросклеротического генеза или болезнями, характеризующимися повышенным кровяным давлением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б) с выявленным по результатам опроса (анкетирования) риска пагубного потребления алкоголя и (или) потребления наркотических средств и психотропных веществ без назначения врача</a:t>
            </a:r>
            <a:r>
              <a:rPr lang="ru-RU" sz="2000" dirty="0" smtClean="0"/>
              <a:t>;</a:t>
            </a:r>
            <a:endParaRPr lang="ru-RU" sz="2000" dirty="0"/>
          </a:p>
          <a:p>
            <a:r>
              <a:rPr lang="ru-RU" sz="2000" dirty="0"/>
              <a:t>в) для всех граждан в возрасте 75 лет и старше в целях коррекции выявленных факторов риска и (или) профилактики старческой </a:t>
            </a:r>
            <a:r>
              <a:rPr lang="ru-RU" sz="2000" dirty="0" smtClean="0"/>
              <a:t>астении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831506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 </a:t>
            </a:r>
            <a:r>
              <a:rPr lang="ru-RU" sz="3200" b="1" dirty="0" err="1"/>
              <a:t>Э</a:t>
            </a:r>
            <a:r>
              <a:rPr lang="ru-RU" sz="3200" b="1" dirty="0" err="1" smtClean="0"/>
              <a:t>зофагогастродуоденоскопия</a:t>
            </a:r>
            <a:r>
              <a:rPr lang="ru-RU" sz="3200" b="1" dirty="0" smtClean="0"/>
              <a:t> </a:t>
            </a:r>
          </a:p>
          <a:p>
            <a:pPr lvl="2"/>
            <a:r>
              <a:rPr lang="ru-RU" sz="2800" dirty="0" smtClean="0"/>
              <a:t>для </a:t>
            </a:r>
            <a:r>
              <a:rPr lang="ru-RU" sz="2800" dirty="0"/>
              <a:t>граждан в возрасте </a:t>
            </a:r>
            <a:r>
              <a:rPr lang="ru-RU" sz="2800" dirty="0"/>
              <a:t> </a:t>
            </a:r>
            <a:r>
              <a:rPr lang="ru-RU" sz="2800" dirty="0" smtClean="0"/>
              <a:t>45 </a:t>
            </a:r>
            <a:r>
              <a:rPr lang="ru-RU" sz="2800" dirty="0" smtClean="0"/>
              <a:t>лет </a:t>
            </a:r>
            <a:r>
              <a:rPr lang="ru-RU" sz="2800" dirty="0"/>
              <a:t>при выявлении по результатам анкетирования жалоб, свидетельствующих о возможном онкологическом заболевании верхних отделов желудочно-кишечного тракта</a:t>
            </a:r>
            <a:r>
              <a:rPr lang="ru-RU" sz="2800" dirty="0" smtClean="0"/>
              <a:t>,</a:t>
            </a:r>
          </a:p>
          <a:p>
            <a:pPr lvl="2"/>
            <a:r>
              <a:rPr lang="ru-RU" sz="2800" dirty="0" smtClean="0"/>
              <a:t>или </a:t>
            </a:r>
            <a:r>
              <a:rPr lang="ru-RU" sz="2800" dirty="0"/>
              <a:t>отягощенной наследственности по онкологическим заболеваниям органов </a:t>
            </a:r>
            <a:r>
              <a:rPr lang="ru-RU" sz="2800" dirty="0" smtClean="0"/>
              <a:t>ЖКТ</a:t>
            </a:r>
          </a:p>
          <a:p>
            <a:r>
              <a:rPr lang="ru-RU" sz="3200" dirty="0" smtClean="0"/>
              <a:t>Определение </a:t>
            </a:r>
            <a:r>
              <a:rPr lang="ru-RU" sz="3200" b="1" dirty="0"/>
              <a:t>липидного спектра крови </a:t>
            </a:r>
            <a:r>
              <a:rPr lang="ru-RU" sz="3200" dirty="0"/>
              <a:t>(уровень ОХ, холестерина ЛПВП, холестерина ЛПНП, ТГ) для граждан с выявленным повышением уровня ОХ в крови)</a:t>
            </a:r>
          </a:p>
          <a:p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8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859216" cy="747936"/>
          </a:xfrm>
        </p:spPr>
        <p:txBody>
          <a:bodyPr anchor="t"/>
          <a:lstStyle/>
          <a:p>
            <a:pPr eaLnBrk="1" hangingPunct="1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Чем объясняется снижение смертности от ССЗ?</a:t>
            </a:r>
          </a:p>
        </p:txBody>
      </p:sp>
      <p:graphicFrame>
        <p:nvGraphicFramePr>
          <p:cNvPr id="207979" name="Group 10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27041427"/>
              </p:ext>
            </p:extLst>
          </p:nvPr>
        </p:nvGraphicFramePr>
        <p:xfrm>
          <a:off x="971600" y="1340768"/>
          <a:ext cx="6769100" cy="3667123"/>
        </p:xfrm>
        <a:graphic>
          <a:graphicData uri="http://schemas.openxmlformats.org/drawingml/2006/table">
            <a:tbl>
              <a:tblPr/>
              <a:tblGrid>
                <a:gridCol w="3671888"/>
                <a:gridCol w="1584325"/>
                <a:gridCol w="1512887"/>
              </a:tblGrid>
              <a:tr h="527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США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1980-2000 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Финляндия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1982-1997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Снижение факторов риска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- 44%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- 71%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Снижение популяционного АД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- 20%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Отказ от курения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- 12%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11%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Снижение ОХС (диета)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- 24%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53%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Повышение ФА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- 5%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Нет данных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7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Другие факторы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Нет данных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Нет данных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Лечение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- 47%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- 24%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Не объяснимы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-8%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</a:rPr>
                        <a:t>-5%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3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Ссылка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NEJM 2007,356,2388</a:t>
                      </a:r>
                      <a:endParaRPr kumimoji="0" lang="ru-RU" sz="1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AmJEpid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2005,142,764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4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Завершение второго этапа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15) </a:t>
            </a:r>
            <a:r>
              <a:rPr lang="ru-RU" sz="2400" b="1" dirty="0" smtClean="0"/>
              <a:t>прием </a:t>
            </a:r>
            <a:r>
              <a:rPr lang="ru-RU" sz="2400" b="1" dirty="0"/>
              <a:t>(осмотр) врача-терапевта</a:t>
            </a:r>
            <a:r>
              <a:rPr lang="ru-RU" sz="2400" dirty="0"/>
              <a:t>, включающий </a:t>
            </a:r>
            <a:endParaRPr lang="ru-RU" sz="2400" dirty="0" smtClean="0"/>
          </a:p>
          <a:p>
            <a:r>
              <a:rPr lang="ru-RU" sz="2400" dirty="0" smtClean="0"/>
              <a:t>установление </a:t>
            </a:r>
            <a:r>
              <a:rPr lang="ru-RU" sz="2400" dirty="0"/>
              <a:t>(уточнение) диагноза, </a:t>
            </a:r>
            <a:endParaRPr lang="ru-RU" sz="2400" dirty="0" smtClean="0"/>
          </a:p>
          <a:p>
            <a:r>
              <a:rPr lang="ru-RU" sz="2400" dirty="0" smtClean="0"/>
              <a:t>определение </a:t>
            </a:r>
            <a:r>
              <a:rPr lang="ru-RU" sz="2400" dirty="0"/>
              <a:t>(уточнение) группы состояния здоровья, </a:t>
            </a:r>
            <a:endParaRPr lang="ru-RU" sz="2400" dirty="0" smtClean="0"/>
          </a:p>
          <a:p>
            <a:r>
              <a:rPr lang="ru-RU" sz="2400" dirty="0" smtClean="0"/>
              <a:t>определение </a:t>
            </a:r>
            <a:r>
              <a:rPr lang="ru-RU" sz="2400" dirty="0"/>
              <a:t>группы диспансерного наблюдения (с учетом заключений врачей-специалистов</a:t>
            </a:r>
            <a:r>
              <a:rPr lang="ru-RU" sz="2400" dirty="0" smtClean="0"/>
              <a:t>),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а также направление граждан при наличии медицинских показаний на дополнительное обследование, не входящее в объем диспансеризации, для получения специализированной, в том числе высокотехнологичной, медицинской помощи, на санаторно-курортное лечение.</a:t>
            </a:r>
          </a:p>
          <a:p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1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Возможность учитывать результаты исследований, консультаций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П. 15</a:t>
            </a:r>
            <a:r>
              <a:rPr lang="ru-RU" dirty="0"/>
              <a:t>. При наличии у гражданина документально подтвержденных результатов осмотров (консультаций) врачами-специалистами (фельдшером или акушеркой) (далее - осмотр), исследований или сведений об иных медицинских мероприятиях, входящих в объем диспансеризации согласно </a:t>
            </a:r>
            <a:r>
              <a:rPr lang="ru-RU" b="1" dirty="0"/>
              <a:t>пунктам 13 и 14 </a:t>
            </a:r>
            <a:r>
              <a:rPr lang="ru-RU" dirty="0"/>
              <a:t>настоящего Порядка, которые выполнялись в течение 12 месяцев, предшествующих месяцу проведения диспансеризации, решение о необходимости повторного осмотра, исследования или мероприятия в рамках диспансеризации принимается индивидуально с учетом всех имеющихся результатов обследования и состояния здоровья гражданина.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5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Расширены возможности проведения дополнительных исследований не входящих в объем </a:t>
            </a:r>
            <a:r>
              <a:rPr lang="ru-RU" sz="2800" b="1" dirty="0" smtClean="0"/>
              <a:t>диспансеризации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П. 16. </a:t>
            </a:r>
            <a:r>
              <a:rPr lang="ru-RU" dirty="0"/>
              <a:t>При выявлении у гражданина в процессе диспансеризации медицинских показаний к проведению осмотров врачами-специалистами, исследований и мероприятий, не входящих в объем диспансеризации в соответствии с настоящим Порядком, они назначаются и выполняются с учетом положений </a:t>
            </a:r>
            <a:r>
              <a:rPr lang="ru-RU" b="1" dirty="0"/>
              <a:t>порядков оказания медицинской помощи по профилю выявленного или предполагаемого заболевания (состояния) и стандартов медицинской помощи</a:t>
            </a:r>
            <a:r>
              <a:rPr lang="ru-RU" dirty="0"/>
              <a:t>, утвержденных в соответствии с частью 2 статьи 37 Федерального закона от 21 ноября 2011 г. N 323-ФЗ "Об основах охраны здоровья граждан в Российской Федерации", а </a:t>
            </a:r>
            <a:r>
              <a:rPr lang="ru-RU" b="1" dirty="0"/>
              <a:t>также клинических рекомендаций (протоколов лечения) </a:t>
            </a:r>
            <a:r>
              <a:rPr lang="ru-RU" dirty="0"/>
              <a:t>по вопросам оказания медицинской помощи, разработанных и утвержденных в соответствии с частью 2 статьи 76 Федерального закона от 21 ноября 2011 г. N 323-ФЗ "Об основах охраны здоровья граждан в Российской Федерации".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 Процедура </a:t>
            </a:r>
            <a:r>
              <a:rPr lang="ru-RU" sz="3200" b="1" dirty="0"/>
              <a:t>оформления учетной документации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208912" cy="54006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П. 17. </a:t>
            </a:r>
            <a:r>
              <a:rPr lang="ru-RU" sz="2000" dirty="0" smtClean="0"/>
              <a:t>На </a:t>
            </a:r>
            <a:r>
              <a:rPr lang="ru-RU" sz="2000" dirty="0"/>
              <a:t>основе сведений о прохождении гражданином диспансеризации медицинским работником отделения (кабинета) медицинской профилактики, а также фельдшерского здравпункта или фельдшерско-акушерского пункта по результатам исследований, проведенных в рамках диспансеризации в данном фельдшерском здравпункте или фельдшерско-акушерском пункте, заполняется </a:t>
            </a:r>
            <a:r>
              <a:rPr lang="ru-RU" sz="2000" b="1" dirty="0"/>
              <a:t>карта учета диспансеризации</a:t>
            </a:r>
            <a:r>
              <a:rPr lang="ru-RU" sz="2000" dirty="0"/>
              <a:t>, которая подшивается в медицинскую карту амбулаторного </a:t>
            </a:r>
            <a:r>
              <a:rPr lang="ru-RU" sz="2000" dirty="0" smtClean="0"/>
              <a:t>больного</a:t>
            </a:r>
          </a:p>
          <a:p>
            <a:r>
              <a:rPr lang="ru-RU" sz="2000" dirty="0"/>
              <a:t>Результаты исследований, проводимых с периодичностью 1 раз в 2 года, учитываются в карте учета диспансеризации при совпадении года их проведения с исследованиями, проводимыми 1 раз в 3 года (совпадения происходят 1 раз в 6 лет). Остальные исследования, проводимые с периодичностью 1 раз в 2 года, учитываются отдельно в карте учета диспансеризации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/>
              <a:t>Результаты исследований и осмотров, входящих в объем диспансеризации вносятся в медицинскую карту амбулаторного больного с пометкой "Диспансеризация".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1530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1143000"/>
          </a:xfrm>
        </p:spPr>
        <p:txBody>
          <a:bodyPr/>
          <a:lstStyle/>
          <a:p>
            <a:pPr algn="ctr"/>
            <a:r>
              <a:rPr lang="ru-RU" sz="2800" b="1" dirty="0" smtClean="0"/>
              <a:t>Группы здоровья</a:t>
            </a:r>
            <a:br>
              <a:rPr lang="ru-RU" sz="2800" b="1" dirty="0" smtClean="0"/>
            </a:br>
            <a:r>
              <a:rPr lang="en-US" sz="2800" b="1" dirty="0" smtClean="0"/>
              <a:t>I</a:t>
            </a:r>
            <a:r>
              <a:rPr lang="ru-RU" sz="2800" b="1" dirty="0" smtClean="0"/>
              <a:t> группа здоровья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I </a:t>
            </a:r>
            <a:r>
              <a:rPr lang="ru-RU" sz="2800" b="1" dirty="0"/>
              <a:t>группа состояния здоровья </a:t>
            </a:r>
            <a:r>
              <a:rPr lang="ru-RU" sz="2800" dirty="0"/>
              <a:t>— граждане, у которых </a:t>
            </a:r>
            <a:endParaRPr lang="ru-RU" sz="2800" dirty="0" smtClean="0"/>
          </a:p>
          <a:p>
            <a:pPr lvl="1"/>
            <a:r>
              <a:rPr lang="ru-RU" sz="2800" dirty="0" smtClean="0"/>
              <a:t>не </a:t>
            </a:r>
            <a:r>
              <a:rPr lang="ru-RU" sz="2800" dirty="0"/>
              <a:t>установлены </a:t>
            </a:r>
            <a:r>
              <a:rPr lang="ru-RU" sz="2800" dirty="0" smtClean="0"/>
              <a:t>ХНИЗ, </a:t>
            </a:r>
          </a:p>
          <a:p>
            <a:pPr lvl="1"/>
            <a:r>
              <a:rPr lang="ru-RU" sz="2800" dirty="0" smtClean="0"/>
              <a:t>отсутствуют ФР </a:t>
            </a:r>
            <a:r>
              <a:rPr lang="ru-RU" sz="2800" dirty="0"/>
              <a:t>развития таких </a:t>
            </a:r>
            <a:r>
              <a:rPr lang="ru-RU" sz="2800" dirty="0" smtClean="0"/>
              <a:t>заболеваний, </a:t>
            </a:r>
          </a:p>
          <a:p>
            <a:pPr lvl="1"/>
            <a:r>
              <a:rPr lang="ru-RU" sz="2800" dirty="0" smtClean="0"/>
              <a:t>или есть ФР </a:t>
            </a:r>
            <a:r>
              <a:rPr lang="ru-RU" sz="2800" dirty="0"/>
              <a:t>при </a:t>
            </a:r>
            <a:r>
              <a:rPr lang="ru-RU" sz="2800" b="1" dirty="0"/>
              <a:t>низком или </a:t>
            </a:r>
            <a:r>
              <a:rPr lang="ru-RU" sz="2800" b="1" dirty="0" smtClean="0"/>
              <a:t>среднем абсолютном </a:t>
            </a:r>
            <a:r>
              <a:rPr lang="ru-RU" sz="2800" dirty="0" smtClean="0"/>
              <a:t>сердечно-сосудистом риске (менее 5% по </a:t>
            </a:r>
            <a:r>
              <a:rPr lang="en-US" sz="2800" dirty="0" smtClean="0"/>
              <a:t>SCORE</a:t>
            </a:r>
            <a:r>
              <a:rPr lang="ru-RU" sz="2800" dirty="0" smtClean="0"/>
              <a:t>),</a:t>
            </a:r>
          </a:p>
          <a:p>
            <a:pPr lvl="1"/>
            <a:r>
              <a:rPr lang="ru-RU" sz="2800" dirty="0" smtClean="0"/>
              <a:t>не </a:t>
            </a:r>
            <a:r>
              <a:rPr lang="ru-RU" sz="2800" dirty="0"/>
              <a:t>нуждаются в диспансерном наблюдении по поводу других </a:t>
            </a:r>
            <a:r>
              <a:rPr lang="ru-RU" sz="2800" dirty="0" smtClean="0"/>
              <a:t>заболеваний (состояний)</a:t>
            </a:r>
          </a:p>
        </p:txBody>
      </p:sp>
    </p:spTree>
    <p:extLst>
      <p:ext uri="{BB962C8B-B14F-4D97-AF65-F5344CB8AC3E}">
        <p14:creationId xmlns:p14="http://schemas.microsoft.com/office/powerpoint/2010/main" val="30487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ru-RU" dirty="0"/>
              <a:t>группа здоровья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136904" cy="5141168"/>
          </a:xfrm>
        </p:spPr>
        <p:txBody>
          <a:bodyPr>
            <a:normAutofit/>
          </a:bodyPr>
          <a:lstStyle/>
          <a:p>
            <a:r>
              <a:rPr lang="ru-RU" sz="2400" dirty="0"/>
              <a:t>Таким гражданам </a:t>
            </a:r>
            <a:r>
              <a:rPr lang="ru-RU" sz="2400" b="1" dirty="0"/>
              <a:t>в рамках первого этапа диспансеризации проводится краткое профилактическое консультирование врачом-терапевтом</a:t>
            </a:r>
            <a:r>
              <a:rPr lang="ru-RU" sz="2400" dirty="0"/>
              <a:t>, включающее рекомендации по здоровому питанию, уровню физической активности, отказу от курения табака и пагубного потребления алкоголя, </a:t>
            </a:r>
            <a:endParaRPr lang="ru-RU" sz="2400" dirty="0" smtClean="0"/>
          </a:p>
          <a:p>
            <a:r>
              <a:rPr lang="ru-RU" sz="2400" dirty="0" smtClean="0"/>
              <a:t>а </a:t>
            </a:r>
            <a:r>
              <a:rPr lang="ru-RU" sz="2400" dirty="0"/>
              <a:t>лицам </a:t>
            </a:r>
            <a:r>
              <a:rPr lang="ru-RU" sz="2400" b="1" dirty="0"/>
              <a:t>с высоким относительным </a:t>
            </a:r>
            <a:r>
              <a:rPr lang="ru-RU" sz="2400" dirty="0"/>
              <a:t>сердечно-сосудистым риском дополнительно в отделении (кабинете) медицинской профилактики (центре здоровья, фельдшерском здравпункте или фельдшерско-акушерском пункте) проводится </a:t>
            </a:r>
            <a:r>
              <a:rPr lang="ru-RU" sz="2400" b="1" dirty="0"/>
              <a:t>индивидуальное профилактическое консультирование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7774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II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группа здоровья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b="1" dirty="0"/>
              <a:t>II группа состояния здоровья </a:t>
            </a:r>
            <a:r>
              <a:rPr lang="ru-RU" sz="2800" dirty="0"/>
              <a:t>— граждане, у </a:t>
            </a:r>
            <a:r>
              <a:rPr lang="ru-RU" sz="2800" dirty="0" smtClean="0"/>
              <a:t>которых</a:t>
            </a:r>
          </a:p>
          <a:p>
            <a:pPr lvl="1"/>
            <a:r>
              <a:rPr lang="ru-RU" sz="2800" dirty="0" smtClean="0"/>
              <a:t>нет ХНИЗ,</a:t>
            </a:r>
          </a:p>
          <a:p>
            <a:pPr lvl="1"/>
            <a:r>
              <a:rPr lang="ru-RU" sz="2800" dirty="0" smtClean="0"/>
              <a:t>но есть ФР развития ХНИЗ при </a:t>
            </a:r>
            <a:r>
              <a:rPr lang="ru-RU" sz="2800" b="1" dirty="0"/>
              <a:t>высоком или очень высоком абсолютном </a:t>
            </a:r>
            <a:r>
              <a:rPr lang="ru-RU" sz="2800" dirty="0"/>
              <a:t>сердечно-сосудистом риске </a:t>
            </a:r>
          </a:p>
          <a:p>
            <a:pPr lvl="1"/>
            <a:r>
              <a:rPr lang="ru-RU" sz="2800" dirty="0" smtClean="0"/>
              <a:t>Лица, у которых выявлено с ожирение (ИМТ ≥ 30 кг/м2, </a:t>
            </a:r>
            <a:r>
              <a:rPr lang="ru-RU" sz="2800" dirty="0" err="1" smtClean="0"/>
              <a:t>гиперхолестеринемия</a:t>
            </a:r>
            <a:r>
              <a:rPr lang="ru-RU" sz="2800" dirty="0" smtClean="0"/>
              <a:t> ОХ &gt;8 </a:t>
            </a:r>
            <a:r>
              <a:rPr lang="ru-RU" sz="2800" dirty="0" err="1" smtClean="0"/>
              <a:t>ммоль</a:t>
            </a:r>
            <a:r>
              <a:rPr lang="ru-RU" sz="2800" dirty="0" smtClean="0"/>
              <a:t>/л, курение</a:t>
            </a:r>
            <a:r>
              <a:rPr lang="ru-RU" sz="2800" dirty="0"/>
              <a:t> </a:t>
            </a:r>
            <a:r>
              <a:rPr lang="ru-RU" sz="2800" dirty="0" smtClean="0"/>
              <a:t>&gt; 20 сигарет </a:t>
            </a:r>
            <a:r>
              <a:rPr lang="ru-RU" sz="2800" dirty="0"/>
              <a:t>в </a:t>
            </a:r>
            <a:r>
              <a:rPr lang="ru-RU" sz="2800" dirty="0" smtClean="0"/>
              <a:t>день, риск </a:t>
            </a:r>
            <a:r>
              <a:rPr lang="ru-RU" sz="2800" dirty="0"/>
              <a:t>пагубного потребления </a:t>
            </a:r>
            <a:r>
              <a:rPr lang="ru-RU" sz="2800" dirty="0" smtClean="0"/>
              <a:t>алкоголя, риск </a:t>
            </a:r>
            <a:r>
              <a:rPr lang="ru-RU" sz="2800" dirty="0"/>
              <a:t>потребления наркотических средств и психотропных веществ без назначения </a:t>
            </a:r>
            <a:r>
              <a:rPr lang="ru-RU" sz="2800" dirty="0" smtClean="0"/>
              <a:t>врача  </a:t>
            </a:r>
          </a:p>
          <a:p>
            <a:pPr lvl="1"/>
            <a:r>
              <a:rPr lang="ru-RU" sz="2800" dirty="0" smtClean="0"/>
              <a:t>не </a:t>
            </a:r>
            <a:r>
              <a:rPr lang="ru-RU" sz="2800" dirty="0"/>
              <a:t>нуждаются в диспансерном наблюдении по поводу других </a:t>
            </a:r>
            <a:r>
              <a:rPr lang="ru-RU" sz="2800" dirty="0" smtClean="0"/>
              <a:t>заболеваний (состояний)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7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316416" cy="6480720"/>
          </a:xfrm>
        </p:spPr>
        <p:txBody>
          <a:bodyPr>
            <a:noAutofit/>
          </a:bodyPr>
          <a:lstStyle/>
          <a:p>
            <a:r>
              <a:rPr lang="ru-RU" sz="2000" dirty="0"/>
              <a:t>Таким гражданам в рамках </a:t>
            </a:r>
            <a:r>
              <a:rPr lang="ru-RU" sz="2000" b="1" dirty="0"/>
              <a:t>первого этапа диспансеризации </a:t>
            </a:r>
            <a:r>
              <a:rPr lang="ru-RU" sz="2000" dirty="0"/>
              <a:t>проводится </a:t>
            </a:r>
            <a:r>
              <a:rPr lang="ru-RU" sz="2000" b="1" dirty="0"/>
              <a:t>краткое профилактическое консультирование врачом-терапевтом. </a:t>
            </a:r>
            <a:endParaRPr lang="ru-RU" sz="2000" b="1" dirty="0" smtClean="0"/>
          </a:p>
          <a:p>
            <a:r>
              <a:rPr lang="ru-RU" sz="2000" dirty="0" smtClean="0"/>
              <a:t>Лицам </a:t>
            </a:r>
            <a:r>
              <a:rPr lang="ru-RU" sz="2000" dirty="0"/>
              <a:t>с высоким или очень высоким абсолютным сердечно-сосудистым риском, и (или) курящим более 20 сигарет в день, и (или) у которых выявлено ожирение, и (или) </a:t>
            </a:r>
            <a:r>
              <a:rPr lang="ru-RU" sz="2000" dirty="0" err="1"/>
              <a:t>гиперхолестеринемия</a:t>
            </a:r>
            <a:r>
              <a:rPr lang="ru-RU" sz="2000" dirty="0"/>
              <a:t>, с уровнем общего холестерина 8 </a:t>
            </a:r>
            <a:r>
              <a:rPr lang="ru-RU" sz="2000" dirty="0" err="1"/>
              <a:t>ммоль</a:t>
            </a:r>
            <a:r>
              <a:rPr lang="ru-RU" sz="2000" dirty="0"/>
              <a:t>/л и более, проводится </a:t>
            </a:r>
            <a:r>
              <a:rPr lang="ru-RU" sz="2000" b="1" dirty="0"/>
              <a:t>индивидуальное профилактическое консультирование в отделении (кабинете) медицинской профилактики</a:t>
            </a:r>
            <a:r>
              <a:rPr lang="ru-RU" sz="2000" dirty="0"/>
              <a:t>, центре здоровья, фельдшерском здравпункте или фельдшерско-акушерском пункте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Гражданам </a:t>
            </a:r>
            <a:r>
              <a:rPr lang="ru-RU" sz="2000" dirty="0"/>
              <a:t>с выявленным риском пагубного потребления алкоголя и (или) риском потребления наркотических средств и психотропных веществ без назначения врача </a:t>
            </a:r>
            <a:r>
              <a:rPr lang="ru-RU" sz="2000" b="1" dirty="0"/>
              <a:t>на втором этапе диспансеризации проводится углубленное</a:t>
            </a:r>
            <a:r>
              <a:rPr lang="ru-RU" sz="2000" dirty="0"/>
              <a:t> (индивидуальное или групповое) профилактическое консультирование. </a:t>
            </a:r>
            <a:endParaRPr lang="ru-RU" sz="2000" dirty="0" smtClean="0"/>
          </a:p>
          <a:p>
            <a:r>
              <a:rPr lang="ru-RU" sz="2000" dirty="0" smtClean="0"/>
              <a:t>Гражданам </a:t>
            </a:r>
            <a:r>
              <a:rPr lang="ru-RU" sz="2000" dirty="0"/>
              <a:t>II группы здоровья при наличии медицинских показаний врачом-терапевтом назначаются лекарственные препараты для медицинского применения в целях фармакологической коррекции выявленных факторов риска. 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6192908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Граждане II группы здоровья с высоким или очень высоким абсолютным сердечно-сосудистым риском подлежат </a:t>
            </a:r>
            <a:r>
              <a:rPr lang="ru-RU" b="1" dirty="0"/>
              <a:t>диспансерному наблюдению врачом (фельдшером) отделения (кабинета) медицинской профилактики или центра здоровья</a:t>
            </a:r>
            <a:r>
              <a:rPr lang="ru-RU" dirty="0"/>
              <a:t>, а также фельдшером фельдшерского здравпункта или фельдшерско-акушерского пункта,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исключением пациентов с уровнем общего холестерина 8 </a:t>
            </a:r>
            <a:r>
              <a:rPr lang="ru-RU" dirty="0" err="1"/>
              <a:t>ммоль</a:t>
            </a:r>
            <a:r>
              <a:rPr lang="ru-RU" dirty="0"/>
              <a:t>/л и более, которые подлежат диспансерному </a:t>
            </a:r>
            <a:r>
              <a:rPr lang="ru-RU" b="1" dirty="0"/>
              <a:t>наблюдению врачом-терапевтом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9875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III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группа состояния здоровья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620000" cy="5132040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IIIа</a:t>
            </a:r>
            <a:r>
              <a:rPr lang="ru-RU" sz="2400" b="1" dirty="0"/>
              <a:t> группа состояния здоровья </a:t>
            </a:r>
            <a:r>
              <a:rPr lang="ru-RU" sz="2400" dirty="0"/>
              <a:t>- граждане, имеющие </a:t>
            </a:r>
            <a:endParaRPr lang="ru-RU" sz="2400" dirty="0" smtClean="0"/>
          </a:p>
          <a:p>
            <a:r>
              <a:rPr lang="ru-RU" sz="2400" dirty="0" smtClean="0"/>
              <a:t>ХНИЗ, </a:t>
            </a:r>
            <a:r>
              <a:rPr lang="ru-RU" sz="2400" dirty="0"/>
              <a:t>требующие установления диспансерного наблюдения или оказания специализированной, в том числе высокотехнологичной, медицинской помощи, </a:t>
            </a:r>
            <a:endParaRPr lang="ru-RU" sz="2400" dirty="0" smtClean="0"/>
          </a:p>
          <a:p>
            <a:r>
              <a:rPr lang="ru-RU" sz="2400" dirty="0" smtClean="0"/>
              <a:t>а </a:t>
            </a:r>
            <a:r>
              <a:rPr lang="ru-RU" sz="2400" dirty="0"/>
              <a:t>также граждане с подозрением на наличие этих заболеваний (состояний), нуждающиеся в дополнительном обследовании </a:t>
            </a:r>
            <a:r>
              <a:rPr lang="ru-RU" sz="2400" dirty="0" smtClean="0"/>
              <a:t>*</a:t>
            </a:r>
            <a:endParaRPr lang="ru-RU" sz="2400" dirty="0"/>
          </a:p>
          <a:p>
            <a:pPr lvl="1"/>
            <a:r>
              <a:rPr lang="ru-RU" dirty="0" smtClean="0"/>
              <a:t>*По </a:t>
            </a:r>
            <a:r>
              <a:rPr lang="ru-RU" dirty="0"/>
              <a:t>результатам дополнительного обследования группа состояния здоровья гражданина может быть изменена. При наличии у пациента и </a:t>
            </a:r>
            <a:r>
              <a:rPr lang="ru-RU" dirty="0" smtClean="0"/>
              <a:t>ХНИЗ, </a:t>
            </a:r>
            <a:r>
              <a:rPr lang="ru-RU" dirty="0"/>
              <a:t>и других заболеваний (состояний), требующих диспансерного наблюдения, его включают в </a:t>
            </a:r>
            <a:r>
              <a:rPr lang="ru-RU" dirty="0" err="1"/>
              <a:t>IIIа</a:t>
            </a:r>
            <a:r>
              <a:rPr lang="ru-RU" dirty="0"/>
              <a:t> группу состояния здоровья.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Факторы, значимо влияющие на торможение темпа снижения смертности населения в </a:t>
            </a:r>
            <a:r>
              <a:rPr lang="ru-RU" sz="2800" b="1" dirty="0" smtClean="0"/>
              <a:t>РФ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dirty="0" smtClean="0"/>
              <a:t>Увеличение распространенности: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АГ</a:t>
            </a:r>
            <a:r>
              <a:rPr lang="ru-RU" dirty="0" smtClean="0"/>
              <a:t> </a:t>
            </a:r>
            <a:r>
              <a:rPr lang="ru-RU" dirty="0"/>
              <a:t>с 2003 г. по 2013 г. у мужчин с  33,7% до </a:t>
            </a:r>
            <a:r>
              <a:rPr lang="ru-RU" dirty="0" smtClean="0"/>
              <a:t>41,9% (</a:t>
            </a:r>
            <a:r>
              <a:rPr lang="ru-RU" dirty="0" smtClean="0">
                <a:solidFill>
                  <a:srgbClr val="FF0000"/>
                </a:solidFill>
              </a:rPr>
              <a:t>на 24,3%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СД</a:t>
            </a:r>
            <a:r>
              <a:rPr lang="ru-RU" dirty="0" smtClean="0"/>
              <a:t> </a:t>
            </a:r>
            <a:r>
              <a:rPr lang="ru-RU" dirty="0"/>
              <a:t>с 2000 г. по 2013 г. с 2% до 4%,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2 </a:t>
            </a:r>
            <a:r>
              <a:rPr lang="ru-RU" dirty="0" smtClean="0">
                <a:solidFill>
                  <a:srgbClr val="FF0000"/>
                </a:solidFill>
              </a:rPr>
              <a:t>раза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ожирения</a:t>
            </a:r>
            <a:r>
              <a:rPr lang="ru-RU" dirty="0" smtClean="0"/>
              <a:t> </a:t>
            </a:r>
            <a:r>
              <a:rPr lang="ru-RU" dirty="0"/>
              <a:t>среди  мужчин с 1993 г. по 2013 г. с 8,7% до 26,9</a:t>
            </a:r>
            <a:r>
              <a:rPr lang="ru-RU" dirty="0" smtClean="0"/>
              <a:t>% (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3 </a:t>
            </a:r>
            <a:r>
              <a:rPr lang="ru-RU" dirty="0" smtClean="0">
                <a:solidFill>
                  <a:srgbClr val="FF0000"/>
                </a:solidFill>
              </a:rPr>
              <a:t>раза</a:t>
            </a:r>
            <a:r>
              <a:rPr lang="ru-RU" dirty="0" smtClean="0"/>
              <a:t>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курения</a:t>
            </a:r>
            <a:r>
              <a:rPr lang="ru-RU" dirty="0" smtClean="0"/>
              <a:t> </a:t>
            </a:r>
            <a:r>
              <a:rPr lang="ru-RU" dirty="0"/>
              <a:t>с среди женщин с 2003 г. по 2013 г. с 8,4% до 13,6</a:t>
            </a:r>
            <a:r>
              <a:rPr lang="ru-RU" dirty="0" smtClean="0"/>
              <a:t>% (</a:t>
            </a:r>
            <a:r>
              <a:rPr lang="ru-RU" dirty="0" smtClean="0">
                <a:solidFill>
                  <a:srgbClr val="FF0000"/>
                </a:solidFill>
              </a:rPr>
              <a:t>на </a:t>
            </a:r>
            <a:r>
              <a:rPr lang="ru-RU" dirty="0">
                <a:solidFill>
                  <a:srgbClr val="FF0000"/>
                </a:solidFill>
              </a:rPr>
              <a:t>60</a:t>
            </a:r>
            <a:r>
              <a:rPr lang="ru-RU" dirty="0" smtClean="0">
                <a:solidFill>
                  <a:srgbClr val="FF0000"/>
                </a:solidFill>
              </a:rPr>
              <a:t>%)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курят до 30% </a:t>
            </a:r>
            <a:r>
              <a:rPr lang="ru-RU" dirty="0" smtClean="0"/>
              <a:t>школьников</a:t>
            </a:r>
            <a:endParaRPr lang="ru-RU" dirty="0"/>
          </a:p>
          <a:p>
            <a:r>
              <a:rPr lang="ru-RU" dirty="0" smtClean="0">
                <a:solidFill>
                  <a:srgbClr val="FF0000"/>
                </a:solidFill>
              </a:rPr>
              <a:t>избыточной </a:t>
            </a:r>
            <a:r>
              <a:rPr lang="ru-RU" dirty="0">
                <a:solidFill>
                  <a:srgbClr val="FF0000"/>
                </a:solidFill>
              </a:rPr>
              <a:t>массы тела и ожирения </a:t>
            </a:r>
            <a:r>
              <a:rPr lang="ru-RU" dirty="0"/>
              <a:t>среди детей с 1990-х годов по 2014 г. с 7% до 14% (у 30% таких детей имеет место АГ)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5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III</a:t>
            </a:r>
            <a:r>
              <a:rPr lang="ru-RU" sz="3200" b="1" dirty="0"/>
              <a:t>б группа состояния здоровья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IIIб</a:t>
            </a:r>
            <a:r>
              <a:rPr lang="ru-RU" sz="2800" b="1" dirty="0"/>
              <a:t> группа состояния здоровья </a:t>
            </a:r>
            <a:r>
              <a:rPr lang="ru-RU" sz="2800" dirty="0"/>
              <a:t>- граждане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не имеющие </a:t>
            </a:r>
            <a:r>
              <a:rPr lang="ru-RU" sz="2800" dirty="0" smtClean="0"/>
              <a:t>ХНИЗ, </a:t>
            </a:r>
          </a:p>
          <a:p>
            <a:r>
              <a:rPr lang="ru-RU" sz="2800" dirty="0" smtClean="0"/>
              <a:t>но </a:t>
            </a:r>
            <a:r>
              <a:rPr lang="ru-RU" sz="2800" dirty="0"/>
              <a:t>требующие установления диспансерного наблюдения или оказания специализированной, в том числе высокотехнологичной, медицинской помощи по поводу иных заболеваний, </a:t>
            </a:r>
            <a:endParaRPr lang="ru-RU" sz="2800" dirty="0" smtClean="0"/>
          </a:p>
          <a:p>
            <a:r>
              <a:rPr lang="ru-RU" sz="2800" dirty="0" smtClean="0"/>
              <a:t>а </a:t>
            </a:r>
            <a:r>
              <a:rPr lang="ru-RU" sz="2800" dirty="0"/>
              <a:t>также граждане с подозрением на наличие этих заболеваний, нуждающиеся в дополнительном </a:t>
            </a:r>
            <a:r>
              <a:rPr lang="ru-RU" sz="2800" dirty="0" smtClean="0"/>
              <a:t>обследовании</a:t>
            </a:r>
            <a:endParaRPr lang="ru-RU" sz="28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3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208912" cy="64807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Гражданам </a:t>
            </a:r>
            <a:r>
              <a:rPr lang="ru-RU" dirty="0" err="1"/>
              <a:t>IIIa</a:t>
            </a:r>
            <a:r>
              <a:rPr lang="ru-RU" dirty="0"/>
              <a:t> и </a:t>
            </a:r>
            <a:r>
              <a:rPr lang="ru-RU" dirty="0" err="1"/>
              <a:t>IIIб</a:t>
            </a:r>
            <a:r>
              <a:rPr lang="ru-RU" dirty="0"/>
              <a:t> группами здоровья, имеющим факторы риска развития </a:t>
            </a:r>
            <a:r>
              <a:rPr lang="ru-RU" dirty="0" smtClean="0"/>
              <a:t>ХНИЗ, </a:t>
            </a:r>
            <a:r>
              <a:rPr lang="ru-RU" b="1" dirty="0"/>
              <a:t>в рамках первого этапа диспансеризации проводится краткое профилактическое консультирование врачом-терапевтом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рамках второго этапа диспансеризации гражданам в возрасте до 72 лет </a:t>
            </a:r>
            <a:r>
              <a:rPr lang="ru-RU" dirty="0"/>
              <a:t>с выявленной ишемической болезнью сердца, цереброваскулярными заболеваниями, хронической ишемией нижних конечностей атеросклеротического генеза или болезнями, характеризующимися повышенным кровяным давлением и всем гражданам в возрасте 75 лет и старше в целях коррекции выявленных факторов риска и (или) профилактики старческой астении проводится </a:t>
            </a:r>
            <a:r>
              <a:rPr lang="ru-RU" b="1" dirty="0"/>
              <a:t>углубленное (индивидуальное или групповое) профилактическое консультирование в отделении (кабинете) медицинской профилактики</a:t>
            </a:r>
            <a:r>
              <a:rPr lang="ru-RU" dirty="0"/>
              <a:t>, центре здоровья, фельдшерском здравпункте или фельдшерско-акушерском пункте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/>
              <a:t>наличии медицинских показаний врачом-терапевтом назначаются лекарственные препараты для медицинского применения в целях фармакологической коррекции выявленных факторов риска.</a:t>
            </a:r>
          </a:p>
        </p:txBody>
      </p:sp>
    </p:spTree>
    <p:extLst>
      <p:ext uri="{BB962C8B-B14F-4D97-AF65-F5344CB8AC3E}">
        <p14:creationId xmlns:p14="http://schemas.microsoft.com/office/powerpoint/2010/main" val="42881932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Граждане с </a:t>
            </a:r>
            <a:r>
              <a:rPr lang="ru-RU" sz="3200" dirty="0" err="1"/>
              <a:t>IIIa</a:t>
            </a:r>
            <a:r>
              <a:rPr lang="ru-RU" sz="3200" dirty="0"/>
              <a:t> и </a:t>
            </a:r>
            <a:r>
              <a:rPr lang="ru-RU" sz="3200" dirty="0" err="1"/>
              <a:t>IIIб</a:t>
            </a:r>
            <a:r>
              <a:rPr lang="ru-RU" sz="3200" dirty="0"/>
              <a:t> группами здоровья подлежат диспансерному наблюдению врачом-терапевтом, врачами-специалистами с проведением лечебных, реабилитационных и </a:t>
            </a:r>
            <a:r>
              <a:rPr lang="ru-RU" sz="3200" dirty="0" smtClean="0"/>
              <a:t>профилактических мероприятий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49791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К</a:t>
            </a:r>
            <a:r>
              <a:rPr lang="ru-RU" sz="3200" b="1" dirty="0" smtClean="0"/>
              <a:t>ритерии эффективности диспансеризации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охват диспансеризацией населения, подлежащего диспансеризации в текущем году (плановое значение - </a:t>
            </a:r>
            <a:r>
              <a:rPr lang="ru-RU" sz="2800" b="1" dirty="0"/>
              <a:t>не менее 63%)</a:t>
            </a:r>
          </a:p>
          <a:p>
            <a:endParaRPr lang="ru-RU" sz="2800" dirty="0"/>
          </a:p>
          <a:p>
            <a:r>
              <a:rPr lang="ru-RU" sz="2800" dirty="0"/>
              <a:t>охват индивидуальным профилактическим консультированием на первом этапе диспансеризации граждан, имеющих высокий относительный и высокий и очень высокий абсолютный сердечно-сосудистый риск, </a:t>
            </a:r>
            <a:r>
              <a:rPr lang="ru-RU" sz="2800" b="1" dirty="0"/>
              <a:t>не</a:t>
            </a:r>
            <a:r>
              <a:rPr lang="ru-RU" sz="2800" dirty="0"/>
              <a:t> </a:t>
            </a:r>
            <a:r>
              <a:rPr lang="ru-RU" sz="2800" b="1" dirty="0"/>
              <a:t>менее 90% </a:t>
            </a:r>
            <a:r>
              <a:rPr lang="ru-RU" sz="2800" dirty="0"/>
              <a:t>от общего их </a:t>
            </a:r>
            <a:r>
              <a:rPr lang="ru-RU" sz="2800" dirty="0" smtClean="0"/>
              <a:t>числа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94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25680" cy="720080"/>
          </a:xfrm>
        </p:spPr>
        <p:txBody>
          <a:bodyPr/>
          <a:lstStyle/>
          <a:p>
            <a:r>
              <a:rPr lang="ru-RU" sz="3600" dirty="0" smtClean="0"/>
              <a:t>Критерии эффективности диспансеризации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2" cy="54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3) охват углубленным (индивидуальным или групповым) профилактическим консультированием </a:t>
            </a:r>
            <a:r>
              <a:rPr lang="ru-RU" b="1" dirty="0"/>
              <a:t>на втором этапе </a:t>
            </a:r>
            <a:r>
              <a:rPr lang="ru-RU" dirty="0"/>
              <a:t>диспансеризации граждан </a:t>
            </a:r>
            <a:r>
              <a:rPr lang="ru-RU" b="1" dirty="0"/>
              <a:t>в возрасте до 72 лет с впервые выявленной ишемической болезнью сердца, цереброваскулярными заболеваниями или болезнями, характеризующимися повышенным кровяным давлением, не менее 70% </a:t>
            </a:r>
            <a:r>
              <a:rPr lang="ru-RU" dirty="0"/>
              <a:t>от общего их числа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4) охват углубленным (индивидуальным или групповым) профилактическим консультированием </a:t>
            </a:r>
            <a:r>
              <a:rPr lang="ru-RU" b="1" dirty="0"/>
              <a:t>на втором этапе </a:t>
            </a:r>
            <a:r>
              <a:rPr lang="ru-RU" dirty="0"/>
              <a:t>диспансеризации граждан </a:t>
            </a:r>
            <a:r>
              <a:rPr lang="ru-RU" b="1" dirty="0"/>
              <a:t>в возрасте до 72 лет, имеющих риск пагубного потребления алкоголя и (или) риск потребления наркотических средств и психотропных веществ без назначения врача, не менее 70% </a:t>
            </a:r>
            <a:r>
              <a:rPr lang="ru-RU" dirty="0"/>
              <a:t>от общего их числа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5) охват углубленным (индивидуальным или групповым) профилактическим консультированием </a:t>
            </a:r>
            <a:r>
              <a:rPr lang="ru-RU" b="1" dirty="0"/>
              <a:t>на втором этапе </a:t>
            </a:r>
            <a:r>
              <a:rPr lang="ru-RU" dirty="0"/>
              <a:t>диспансеризации граждан </a:t>
            </a:r>
            <a:r>
              <a:rPr lang="ru-RU" b="1" dirty="0"/>
              <a:t>в возрасте 75 лет и старше не менее 70% </a:t>
            </a:r>
            <a:r>
              <a:rPr lang="ru-RU" dirty="0"/>
              <a:t>от общего их числа;</a:t>
            </a:r>
          </a:p>
        </p:txBody>
      </p:sp>
    </p:spTree>
    <p:extLst>
      <p:ext uri="{BB962C8B-B14F-4D97-AF65-F5344CB8AC3E}">
        <p14:creationId xmlns:p14="http://schemas.microsoft.com/office/powerpoint/2010/main" val="5232900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Критерии эффективности диспансеризации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6) охват граждан </a:t>
            </a:r>
            <a:r>
              <a:rPr lang="ru-RU" sz="2800" b="1" dirty="0"/>
              <a:t>с впервые выявленными болезнями системы кровообращения, высоким и очень высоким абсолютным сердечно-сосудистым риском диспансерным наблюдением, не менее 80% </a:t>
            </a:r>
            <a:r>
              <a:rPr lang="ru-RU" sz="2800" dirty="0"/>
              <a:t>от общего их </a:t>
            </a:r>
            <a:r>
              <a:rPr lang="ru-RU" sz="2800" dirty="0" smtClean="0"/>
              <a:t>числа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1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Критерии эффективности диспансеризации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Первый этап диспансеризации считается законченным </a:t>
            </a:r>
            <a:r>
              <a:rPr lang="ru-RU" sz="2800" dirty="0"/>
              <a:t>в случае выполнения не менее 85 % от объема диспансеризации, установленного для данного возраста и пола </a:t>
            </a:r>
            <a:r>
              <a:rPr lang="ru-RU" sz="2800" dirty="0" smtClean="0"/>
              <a:t>гражданина и </a:t>
            </a:r>
            <a:r>
              <a:rPr lang="ru-RU" sz="2800" dirty="0"/>
              <a:t>отказов гражданина от прохождения отдельных осмотров и </a:t>
            </a:r>
            <a:r>
              <a:rPr lang="ru-RU" sz="2800" dirty="0" smtClean="0"/>
              <a:t>исследований </a:t>
            </a:r>
          </a:p>
          <a:p>
            <a:r>
              <a:rPr lang="ru-RU" sz="2800" b="1" dirty="0" smtClean="0"/>
              <a:t>при </a:t>
            </a:r>
            <a:r>
              <a:rPr lang="ru-RU" sz="2800" b="1" dirty="0"/>
              <a:t>этом обязательным является проведение анкетирования и приема (осмотра) врача – терапевта</a:t>
            </a:r>
          </a:p>
        </p:txBody>
      </p:sp>
    </p:spTree>
    <p:extLst>
      <p:ext uri="{BB962C8B-B14F-4D97-AF65-F5344CB8AC3E}">
        <p14:creationId xmlns:p14="http://schemas.microsoft.com/office/powerpoint/2010/main" val="30688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Учет всех мероприятий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П. 20</a:t>
            </a:r>
            <a:r>
              <a:rPr lang="ru-RU" sz="2400" dirty="0"/>
              <a:t>. В медицинской организации должен вестись учет граждан, прошедших каждый этап диспансеризации, с регистрацией осмотров, исследований и иных медицинских мероприятий, выполненных в рамках проведения диспансеризации, и осмотров, исследований, мероприятий, выполненных ранее вне рамок диспансеризации и учитываемых при диспансеризации в соответствии с пунктом 15 настоящего Порядка, а также отказов граждан от прохождения отдельных осмотров, исследований и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7156513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r>
              <a:rPr lang="ru-RU" sz="3200" b="1" dirty="0" smtClean="0"/>
              <a:t>Порядок оплаты диспансеризации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280920" cy="5904656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/>
              <a:t>Первый этап диспансеризации считается завершенным и подлежит оплате в рамках территориальной программы государственных гарантий бесплатного оказания гражданам медицинской помощи (далее - территориальная программа) в случае выполнения </a:t>
            </a:r>
            <a:r>
              <a:rPr lang="ru-RU" b="1" dirty="0"/>
              <a:t>не менее 85% от объема исследований первого этапа диспансеризации</a:t>
            </a:r>
            <a:r>
              <a:rPr lang="ru-RU" dirty="0"/>
              <a:t>, проводимых с периодичностью 1 раз в 3 года, установленного для данного возраста и пола гражданина, при этом обязательным является проведение анкетирования и приема (осмотра) врача - терапевта.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если число осмотров, исследований и иных медицинских мероприятий, выполненных ранее и учитываемых при диспансеризации в соответствии с пунктом 15 настоящего Порядка, </a:t>
            </a:r>
            <a:r>
              <a:rPr lang="ru-RU" b="1" dirty="0"/>
              <a:t>превышает 15% от объема диспансеризации</a:t>
            </a:r>
            <a:r>
              <a:rPr lang="ru-RU" dirty="0"/>
              <a:t>, установленного для соответствующего возраста и пола гражданина, а общий объем выполненных в рамках диспансеризации и учтенных в соответствии с пунктом 15 настоящего Порядка осмотров, исследований и иных медицинских мероприятий </a:t>
            </a:r>
            <a:r>
              <a:rPr lang="ru-RU" b="1" dirty="0"/>
              <a:t>составляет 85% и более от объема диспансеризации</a:t>
            </a:r>
            <a:r>
              <a:rPr lang="ru-RU" dirty="0"/>
              <a:t>, первый этап диспансеризации отражается в отчете о проведении диспансеризации как завершенный случай, при этом оплате подлежат только выполненные осмотры (исследования, мероприятия) в соответствии со способами оплаты медицинской помощи, установленными территориальной программой.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32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Порядок оплаты диспансеризации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Исследования первого этапа диспансеризации, проводимые с периодичностью 1 раз в 2 года, подлежат оплате в соответствии со способами оплаты медицинской помощи, установленными территориальной программой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случае выполнения </a:t>
            </a:r>
            <a:r>
              <a:rPr lang="ru-RU" b="1" dirty="0"/>
              <a:t>в рамках первого этапа </a:t>
            </a:r>
            <a:r>
              <a:rPr lang="ru-RU" dirty="0"/>
              <a:t>диспансеризации </a:t>
            </a:r>
            <a:r>
              <a:rPr lang="ru-RU" b="1" dirty="0"/>
              <a:t>менее 85% </a:t>
            </a:r>
            <a:r>
              <a:rPr lang="ru-RU" dirty="0"/>
              <a:t>от объема диспансеризации, установленного для данного возраста и пола гражданина, но при этом выполненные осмотры, исследования и иные медицинские мероприятия составляют 85% и более от объема обследования, установленного для профилактического медицинского </a:t>
            </a:r>
            <a:r>
              <a:rPr lang="ru-RU" dirty="0" smtClean="0"/>
              <a:t>осмотра, такие </a:t>
            </a:r>
            <a:r>
              <a:rPr lang="ru-RU" dirty="0"/>
              <a:t>случаи учитываются как проведенный гражданину </a:t>
            </a:r>
            <a:r>
              <a:rPr lang="ru-RU" b="1" dirty="0"/>
              <a:t>профилактический медицинский осмотр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2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Раннее выявление заболеваний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Основа раннего выявления ХНИЗ – скрининг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96243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Порядок оплаты диспансеризации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b="1" dirty="0"/>
              <a:t>Второй этап диспансеризации считается законченным </a:t>
            </a:r>
            <a:r>
              <a:rPr lang="ru-RU" sz="2800" dirty="0" smtClean="0"/>
              <a:t>в </a:t>
            </a:r>
            <a:r>
              <a:rPr lang="ru-RU" sz="2800" dirty="0"/>
              <a:t>случае выполнения осмотров, исследований и иных медицинских мероприятий, указанных в пункте 14 настоящего Порядка, необходимость проведения которых определена по результатам первого и второго этапов диспансеризации. </a:t>
            </a:r>
            <a:endParaRPr lang="ru-RU" sz="2800" dirty="0" smtClean="0"/>
          </a:p>
          <a:p>
            <a:r>
              <a:rPr lang="ru-RU" sz="2800" dirty="0" smtClean="0"/>
              <a:t>При </a:t>
            </a:r>
            <a:r>
              <a:rPr lang="ru-RU" sz="2800" dirty="0"/>
              <a:t>определении по результатам первого этапа диспансеризации показаний к проведению на втором этапе только углубленного профилактического консультирования второй этап диспансеризации считается завершенным при его выполнении, при этом </a:t>
            </a:r>
            <a:r>
              <a:rPr lang="ru-RU" sz="2800" i="1" dirty="0"/>
              <a:t>осмотр врачом-терапевтом на втором этапе диспансеризации не проводится</a:t>
            </a:r>
            <a:r>
              <a:rPr lang="ru-RU" sz="28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7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Коды факторов риска по МКБ-10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280920" cy="5544616"/>
          </a:xfrm>
        </p:spPr>
        <p:txBody>
          <a:bodyPr>
            <a:normAutofit/>
          </a:bodyPr>
          <a:lstStyle/>
          <a:p>
            <a:r>
              <a:rPr lang="ru-RU" dirty="0"/>
              <a:t>Повышенный уровень артериального давления – коды I10-I15 (БОЛЕЗНИ, ХАРАКТЕРИЗУЮЩИЕСЯ ПОВЫШЕННЫМ КРОВЯНЫМ ДАВЛЕНИЕМ), а также код R03.0 (ПОВЫШЕННОЕ КРОВЯНОЕ ДАВЛЕНИЕ ПРИ ОТСУТСТВИИ ДИАГНОЗА ГИПЕРТЕНЗИИ)</a:t>
            </a:r>
          </a:p>
          <a:p>
            <a:r>
              <a:rPr lang="ru-RU" dirty="0" err="1"/>
              <a:t>Дислипидемия</a:t>
            </a:r>
            <a:r>
              <a:rPr lang="ru-RU" dirty="0"/>
              <a:t> - код Е 78 (НАРУШЕНИЯ ОБМЕНА ЛИПОПРОТЕИНОВ И ДРУГИЕ ЛИПИДЕМИИ)</a:t>
            </a:r>
          </a:p>
          <a:p>
            <a:r>
              <a:rPr lang="ru-RU" dirty="0"/>
              <a:t>Гипергликемия - код R73.9 (ГИПЕРГЛИКЕМИЯ НЕУТОЧНЁННАЯ) либо наличие сахарного диабета, в том числе в случае, если в результате эффективной терапии достигнута </a:t>
            </a:r>
            <a:r>
              <a:rPr lang="ru-RU" dirty="0" err="1"/>
              <a:t>нормогликемия</a:t>
            </a:r>
            <a:r>
              <a:rPr lang="ru-RU" dirty="0"/>
              <a:t>.</a:t>
            </a:r>
          </a:p>
          <a:p>
            <a:r>
              <a:rPr lang="ru-RU" dirty="0"/>
              <a:t>Курение табака - код Z72.0 (УПОТРЕБЛЕНИЕ ТАБАКА)</a:t>
            </a:r>
          </a:p>
          <a:p>
            <a:r>
              <a:rPr lang="ru-RU" dirty="0"/>
              <a:t>Нерациональное питание – код Z72.4 (НЕПРИЕМЛЕМАЯ ДИЕТА И ВРЕДНЫЕ ПРИВЫЧКИ В ПИТАНИИ)</a:t>
            </a:r>
          </a:p>
          <a:p>
            <a:r>
              <a:rPr lang="ru-RU" dirty="0"/>
              <a:t>Избыточная масса тела - код R63.5 (АНОРМАЛЬНАЯ ПРИБАВКА МАССЫ ТЕЛА)</a:t>
            </a:r>
          </a:p>
          <a:p>
            <a:r>
              <a:rPr lang="ru-RU" dirty="0"/>
              <a:t>Ожирение - код Е 66 (ОЖИРЕНИЕ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40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/>
              <a:t>Коды факторов риска по МКБ-10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Низкая физическая активность - код Z72.3 (НЕДОСТАТОК ФИЗИЧЕСКИХ УПРАЖНЕНИЙ)</a:t>
            </a:r>
          </a:p>
          <a:p>
            <a:r>
              <a:rPr lang="ru-RU" dirty="0"/>
              <a:t>Риск пагубного потребления алкоголя - код Z72.1 (УПОТРЕБЛЕНИЕ АЛКОГОЛЯ)</a:t>
            </a:r>
          </a:p>
          <a:p>
            <a:r>
              <a:rPr lang="ru-RU" dirty="0"/>
              <a:t>Риск потребления наркотических средств и психотропных веществ без назначения врача - код Z72.2 (УПОТРЕБЛЕНИЕ НАРКОТИКОВ)</a:t>
            </a:r>
          </a:p>
          <a:p>
            <a:r>
              <a:rPr lang="ru-RU" dirty="0" smtClean="0"/>
              <a:t>Отягощенная </a:t>
            </a:r>
            <a:r>
              <a:rPr lang="ru-RU" dirty="0"/>
              <a:t>наследственность по ССЗ - </a:t>
            </a:r>
            <a:r>
              <a:rPr lang="ru-RU" dirty="0" smtClean="0"/>
              <a:t>инфаркт </a:t>
            </a:r>
            <a:r>
              <a:rPr lang="ru-RU" dirty="0"/>
              <a:t>миокарда (МКБ-10 код Z82.4) и (</a:t>
            </a:r>
            <a:r>
              <a:rPr lang="ru-RU" dirty="0" smtClean="0"/>
              <a:t>или) мозгового </a:t>
            </a:r>
            <a:r>
              <a:rPr lang="ru-RU" dirty="0"/>
              <a:t>инсульта (МКБ-10 код Z82.3) у близких родственников (матери или родных сестер в возрасте до 65 лет </a:t>
            </a:r>
            <a:r>
              <a:rPr lang="ru-RU" dirty="0" smtClean="0"/>
              <a:t>или у </a:t>
            </a:r>
            <a:r>
              <a:rPr lang="ru-RU" dirty="0"/>
              <a:t>отца, родных братьев в возрасте до 55 лет</a:t>
            </a:r>
            <a:r>
              <a:rPr lang="ru-RU" dirty="0" smtClean="0"/>
              <a:t>) - код Z82.4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41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Коды факторов риска по МКБ-10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Отягощенная наследственность по мозговому инсульту - код Z82.3</a:t>
            </a:r>
          </a:p>
          <a:p>
            <a:r>
              <a:rPr lang="ru-RU" dirty="0"/>
              <a:t>Отягощенная наследственность по ЗНО – наличие у близких родственников в молодом или среднем возрасте </a:t>
            </a:r>
            <a:r>
              <a:rPr lang="ru-RU" dirty="0" smtClean="0"/>
              <a:t>или в </a:t>
            </a:r>
            <a:r>
              <a:rPr lang="ru-RU" dirty="0"/>
              <a:t>нескольких поколениях ЗНО- код Z80</a:t>
            </a:r>
          </a:p>
          <a:p>
            <a:r>
              <a:rPr lang="ru-RU" dirty="0"/>
              <a:t>Отягощенная наследственность по хроническим болезням нижних дыхательных путей - наличие у близких </a:t>
            </a:r>
            <a:r>
              <a:rPr lang="ru-RU" dirty="0" smtClean="0"/>
              <a:t>родственников </a:t>
            </a:r>
            <a:r>
              <a:rPr lang="ru-RU" dirty="0"/>
              <a:t>в молодом или среднем возрасте - код Z 82.5.</a:t>
            </a:r>
          </a:p>
          <a:p>
            <a:r>
              <a:rPr lang="ru-RU" dirty="0"/>
              <a:t>Отягощенная наследственность по СД - наличие у близких родственников в молодом или среднем возрасте- код Z83.3.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3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80040" cy="1556792"/>
          </a:xfrm>
        </p:spPr>
        <p:txBody>
          <a:bodyPr/>
          <a:lstStyle/>
          <a:p>
            <a:r>
              <a:rPr lang="ru-RU" b="1" dirty="0" smtClean="0"/>
              <a:t>Профилактический медицинский осмотр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600" dirty="0"/>
              <a:t>Федеральный закон РФ от 21 ноября 2011 г. N 323-ФЗ «Об основах охраны здоровья граждан в РФ</a:t>
            </a:r>
            <a:r>
              <a:rPr lang="ru-RU" sz="3600" dirty="0" smtClean="0"/>
              <a:t>»</a:t>
            </a:r>
          </a:p>
          <a:p>
            <a:pPr lvl="2"/>
            <a:r>
              <a:rPr lang="ru-RU" sz="3200" dirty="0"/>
              <a:t>Ст. 46 Профилактический медицинский осмотр, проводится в целях раннего (своевременного) выявления состояний, заболеваний и факторов риска их развития, немедицинского потребления наркотических средств и психотропных веществ, а также в целях определения групп здоровья и выработки рекомендаций для пациентов </a:t>
            </a:r>
          </a:p>
          <a:p>
            <a:pPr marL="114300" indent="0">
              <a:buNone/>
            </a:pP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77903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Цели </a:t>
            </a:r>
            <a:r>
              <a:rPr lang="ru-RU" sz="3600" b="1" dirty="0"/>
              <a:t>профилактического медицинского осмотра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Основные цели профилактического медицинского осмотра:</a:t>
            </a:r>
          </a:p>
          <a:p>
            <a:r>
              <a:rPr lang="ru-RU" sz="3200" dirty="0"/>
              <a:t>1. Раннее выявление ХНИЗ </a:t>
            </a:r>
          </a:p>
          <a:p>
            <a:r>
              <a:rPr lang="ru-RU" sz="3200" dirty="0"/>
              <a:t>2. Выявление и коррекцию основных факторов риска развития указанных заболеваний </a:t>
            </a:r>
          </a:p>
          <a:p>
            <a:r>
              <a:rPr lang="ru-RU" sz="3200" dirty="0"/>
              <a:t>3. Выявление потребления наркотических средств и психотропных веществ без назначения врача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36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Профилактический медицинский осмотр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931224" cy="4840303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cs typeface="Arial" pitchFamily="34" charset="0"/>
              </a:rPr>
              <a:t>Профилактический медицинский осмотр в отличие от диспансеризации включает </a:t>
            </a:r>
            <a:r>
              <a:rPr lang="ru-RU" sz="3200" b="1" dirty="0">
                <a:cs typeface="Arial" pitchFamily="34" charset="0"/>
              </a:rPr>
              <a:t>меньший </a:t>
            </a:r>
            <a:r>
              <a:rPr lang="ru-RU" sz="3200" dirty="0">
                <a:cs typeface="Arial" pitchFamily="34" charset="0"/>
              </a:rPr>
              <a:t>объем обследования, проводится </a:t>
            </a:r>
            <a:r>
              <a:rPr lang="ru-RU" sz="3200" b="1" dirty="0">
                <a:cs typeface="Arial" pitchFamily="34" charset="0"/>
              </a:rPr>
              <a:t>за один этап</a:t>
            </a:r>
            <a:r>
              <a:rPr lang="ru-RU" sz="3200" dirty="0">
                <a:cs typeface="Arial" pitchFamily="34" charset="0"/>
              </a:rPr>
              <a:t>, одним врачом - терапевтом участковым в любом возрастном периоде взрослого человека по его желанию, но </a:t>
            </a:r>
            <a:r>
              <a:rPr lang="ru-RU" sz="3200" b="1" dirty="0">
                <a:cs typeface="Arial" pitchFamily="34" charset="0"/>
              </a:rPr>
              <a:t>не чаще чем 1 раз в 2 года </a:t>
            </a:r>
            <a:r>
              <a:rPr lang="ru-RU" sz="3200" dirty="0">
                <a:cs typeface="Arial" pitchFamily="34" charset="0"/>
              </a:rPr>
              <a:t>(в год проведения диспансеризации профилактический медицинский осмотр не проводится</a:t>
            </a:r>
            <a:r>
              <a:rPr lang="ru-RU" sz="3200" dirty="0" smtClean="0">
                <a:cs typeface="Arial" pitchFamily="34" charset="0"/>
              </a:rPr>
              <a:t>)</a:t>
            </a:r>
            <a:endParaRPr lang="ru-RU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</a:t>
            </a:r>
            <a:r>
              <a:rPr lang="ru-RU" dirty="0" err="1" smtClean="0"/>
              <a:t>профосмотра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136904" cy="5400600"/>
          </a:xfrm>
        </p:spPr>
        <p:txBody>
          <a:bodyPr>
            <a:normAutofit/>
          </a:bodyPr>
          <a:lstStyle/>
          <a:p>
            <a:r>
              <a:rPr lang="ru-RU" dirty="0"/>
              <a:t>1) опрос (анкетирование) в целях выявления хронических неинфекционных заболеваний, факторов риска их развития, потребления наркотических средств и психотропных веществ без назначения врача;</a:t>
            </a:r>
          </a:p>
          <a:p>
            <a:r>
              <a:rPr lang="ru-RU" dirty="0"/>
              <a:t>2) антропометрию (измерение роста стоя, массы тела, окружности талии), расчет индекса массы тела;</a:t>
            </a:r>
          </a:p>
          <a:p>
            <a:r>
              <a:rPr lang="ru-RU" dirty="0"/>
              <a:t>3) измерение артериального давления;</a:t>
            </a:r>
          </a:p>
          <a:p>
            <a:r>
              <a:rPr lang="ru-RU" dirty="0"/>
              <a:t>4) определение уровня общего холестерина в крови экспресс-методом (допускается лабораторный метод);</a:t>
            </a:r>
          </a:p>
          <a:p>
            <a:r>
              <a:rPr lang="ru-RU" dirty="0"/>
              <a:t>5) исследование уровня глюкозы в крови экспресс-методом (допускается лабораторный метод);</a:t>
            </a:r>
          </a:p>
          <a:p>
            <a:r>
              <a:rPr lang="ru-RU" dirty="0"/>
              <a:t>6) определение суммарного сердечно-сосудистого риска (для граждан в возрасте до 65 лет);</a:t>
            </a:r>
          </a:p>
          <a:p>
            <a:r>
              <a:rPr lang="ru-RU" dirty="0"/>
              <a:t>7) флюорографию легких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6419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</a:t>
            </a:r>
            <a:r>
              <a:rPr lang="ru-RU" dirty="0" err="1" smtClean="0"/>
              <a:t>профосмотра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136904" cy="5400600"/>
          </a:xfrm>
        </p:spPr>
        <p:txBody>
          <a:bodyPr>
            <a:normAutofit/>
          </a:bodyPr>
          <a:lstStyle/>
          <a:p>
            <a:r>
              <a:rPr lang="ru-RU" dirty="0"/>
              <a:t>8) маммографию (для женщин в возрасте 39 лет и старше);</a:t>
            </a:r>
          </a:p>
          <a:p>
            <a:r>
              <a:rPr lang="ru-RU" dirty="0"/>
              <a:t>9) клинический анализ крови (минимальный объем исследования включает: определение концентрации гемоглобина в эритроцитах, количества лейкоцитов и скорости оседания эритроцитов);</a:t>
            </a:r>
          </a:p>
          <a:p>
            <a:r>
              <a:rPr lang="ru-RU" dirty="0"/>
              <a:t>10) исследование кала на скрытую кровь (для граждан в возрасте 45 лет и старше);</a:t>
            </a:r>
          </a:p>
          <a:p>
            <a:r>
              <a:rPr lang="ru-RU" dirty="0"/>
              <a:t>11) прием (осмотр) врача-терапевта, включающий определение группы состояния здоровья, группы диспансерного наблюдения (у врача-терапевта или у врача (фельдшера) кабинета медицинской профилактики), краткое профилактическое консультирование, при наличии медицинских показаний направление граждан для получения специализированной, в том числе высокотехнологичной, медицинской помощи, на санаторно-курортное лечение</a:t>
            </a:r>
          </a:p>
        </p:txBody>
      </p:sp>
    </p:spTree>
    <p:extLst>
      <p:ext uri="{BB962C8B-B14F-4D97-AF65-F5344CB8AC3E}">
        <p14:creationId xmlns:p14="http://schemas.microsoft.com/office/powerpoint/2010/main" val="33325165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Консультации специалистов и исследования вне рамок </a:t>
            </a:r>
            <a:r>
              <a:rPr lang="ru-RU" sz="3200" dirty="0" err="1" smtClean="0"/>
              <a:t>профосмотра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При выявлении у гражданина в процессе профилактического медицинского осмотра медицинских показаний к проведению исследований и осмотров врачами-специалистами, не входящих в объем профилактического медицинского осмотра в соответствии с настоящим Порядком, </a:t>
            </a:r>
            <a:r>
              <a:rPr lang="ru-RU" sz="2400" b="1" dirty="0"/>
              <a:t>они назначаются и выполняются гражданину с учетом положений порядков оказания медицинской помощи по профилю выявленного или предполагаемого заболевания (состояния) и стандартов медицинской помощи</a:t>
            </a:r>
            <a:r>
              <a:rPr lang="ru-RU" sz="2400" dirty="0"/>
              <a:t>, утвержденных Министерством здравоохранения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293032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9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988840"/>
            <a:ext cx="770485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/>
              <a:t>Основа раннего выявления ХНИЗ – скрининг </a:t>
            </a:r>
          </a:p>
          <a:p>
            <a:pPr algn="just">
              <a:defRPr/>
            </a:pPr>
            <a:r>
              <a:rPr lang="ru-RU" sz="2800" b="1" dirty="0" smtClean="0"/>
              <a:t>Скрининг-исследования и вакцинация относятся к основным технологиям прямо влияющим на смертность населения</a:t>
            </a:r>
            <a:endParaRPr lang="ru-RU" sz="2800" b="1" dirty="0"/>
          </a:p>
        </p:txBody>
      </p:sp>
      <p:pic>
        <p:nvPicPr>
          <p:cNvPr id="4104" name="Picture 9" descr="Картинки по запросу Скрининг - активное выявление болез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4" t="35994" r="1614" b="9303"/>
          <a:stretch>
            <a:fillRect/>
          </a:stretch>
        </p:blipFill>
        <p:spPr bwMode="auto">
          <a:xfrm>
            <a:off x="5488136" y="151606"/>
            <a:ext cx="3655864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54025"/>
            <a:ext cx="7897812" cy="1143000"/>
          </a:xfrm>
        </p:spPr>
        <p:txBody>
          <a:bodyPr/>
          <a:lstStyle/>
          <a:p>
            <a:r>
              <a:rPr lang="ru-RU" sz="4000" b="1" dirty="0"/>
              <a:t>Концепция </a:t>
            </a:r>
            <a:r>
              <a:rPr lang="ru-RU" sz="4000" b="1" dirty="0" smtClean="0"/>
              <a:t>скрининга </a:t>
            </a:r>
            <a:br>
              <a:rPr lang="ru-RU" sz="4000" b="1" dirty="0" smtClean="0"/>
            </a:br>
            <a:r>
              <a:rPr lang="ru-RU" sz="4000" b="1" dirty="0" smtClean="0"/>
              <a:t>в здравоохранении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005064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Под СКРИНИНГОМ понимается активное выявление болезни у лиц, в том числе считающих себя здоровыми, или считающихся здоровыми и не имеющих симптомов выявляемого </a:t>
            </a:r>
            <a:r>
              <a:rPr lang="ru-RU" sz="3200" dirty="0" smtClean="0"/>
              <a:t>заболевания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599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773" y="1001048"/>
            <a:ext cx="884337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b="1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89210"/>
            <a:ext cx="7620000" cy="1301006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200" b="1" dirty="0" smtClean="0"/>
              <a:t>Преимущества профилактического медицинского осмотра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Включает в себя весь перечень скрининг-исследований и иных </a:t>
            </a:r>
            <a:r>
              <a:rPr lang="ru-RU" dirty="0" smtClean="0"/>
              <a:t>профилактических </a:t>
            </a:r>
            <a:r>
              <a:rPr lang="ru-RU" dirty="0"/>
              <a:t>мероприятий с убедительно доказанной эффективностью по снижению смертности от основных </a:t>
            </a:r>
            <a:r>
              <a:rPr lang="ru-RU" dirty="0" smtClean="0"/>
              <a:t>ХНИЗ, рекомендованных </a:t>
            </a:r>
            <a:r>
              <a:rPr lang="ru-RU" dirty="0"/>
              <a:t>к массовому применению </a:t>
            </a:r>
            <a:r>
              <a:rPr lang="ru-RU" dirty="0" smtClean="0"/>
              <a:t>ВОЗ </a:t>
            </a:r>
            <a:endParaRPr lang="ru-RU" dirty="0"/>
          </a:p>
          <a:p>
            <a:r>
              <a:rPr lang="ru-RU" dirty="0" smtClean="0"/>
              <a:t>Регулярное </a:t>
            </a:r>
            <a:r>
              <a:rPr lang="ru-RU" dirty="0"/>
              <a:t>прохождение </a:t>
            </a:r>
            <a:r>
              <a:rPr lang="ru-RU" dirty="0" err="1" smtClean="0"/>
              <a:t>профосмотра</a:t>
            </a:r>
            <a:r>
              <a:rPr lang="ru-RU" dirty="0" smtClean="0"/>
              <a:t> </a:t>
            </a:r>
            <a:r>
              <a:rPr lang="ru-RU" dirty="0"/>
              <a:t>не привязано к какому-либо возрасту. Его можно проходить </a:t>
            </a:r>
            <a:r>
              <a:rPr lang="ru-RU" dirty="0" smtClean="0"/>
              <a:t>в </a:t>
            </a:r>
            <a:r>
              <a:rPr lang="ru-RU" dirty="0"/>
              <a:t>любой </a:t>
            </a:r>
            <a:r>
              <a:rPr lang="ru-RU" dirty="0" smtClean="0"/>
              <a:t>год </a:t>
            </a:r>
            <a:r>
              <a:rPr lang="ru-RU" dirty="0"/>
              <a:t>лишь бы в предшествующие 2 года гражданин не проходил диспансеризацию или профилактический медицинский осмотр.</a:t>
            </a:r>
          </a:p>
          <a:p>
            <a:r>
              <a:rPr lang="ru-RU" dirty="0" smtClean="0"/>
              <a:t>Затраты </a:t>
            </a:r>
            <a:r>
              <a:rPr lang="ru-RU" dirty="0"/>
              <a:t>времени на прохождение профилактического медицинского осмотра существенно меньше, чем на прохождение </a:t>
            </a:r>
            <a:r>
              <a:rPr lang="ru-RU" dirty="0" smtClean="0"/>
              <a:t>диспансеризации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8081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Преимущества диспансеризации перед </a:t>
            </a:r>
            <a:r>
              <a:rPr lang="ru-RU" sz="2800" b="1" dirty="0" err="1" smtClean="0"/>
              <a:t>профосмотром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граждан в возрасте от 50-70 лет безусловно уступает по эффективности диспансеризации, в силу большей частоты выявления рака молочной железы и </a:t>
            </a:r>
            <a:r>
              <a:rPr lang="ru-RU" dirty="0" err="1"/>
              <a:t>колоректального</a:t>
            </a:r>
            <a:r>
              <a:rPr lang="ru-RU" dirty="0"/>
              <a:t> рака при проведении маммографии и анализа кала на скрытую кровь 1 раз в 2 года.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этом возрасте надо особенно активно убеждать граждан к прохождению диспансеризации. </a:t>
            </a:r>
            <a:endParaRPr lang="ru-RU" dirty="0" smtClean="0"/>
          </a:p>
          <a:p>
            <a:r>
              <a:rPr lang="ru-RU" dirty="0" smtClean="0"/>
              <a:t>Граждане </a:t>
            </a:r>
            <a:r>
              <a:rPr lang="ru-RU" dirty="0"/>
              <a:t>старше 75 лет также имеют значительные преимущества при прохождении диспансеризации, </a:t>
            </a:r>
            <a:r>
              <a:rPr lang="ru-RU" dirty="0" smtClean="0"/>
              <a:t>так как  </a:t>
            </a:r>
            <a:r>
              <a:rPr lang="ru-RU" dirty="0"/>
              <a:t>они могут сразу же получить консультации врачей-специалистов невролога, </a:t>
            </a:r>
            <a:r>
              <a:rPr lang="ru-RU" dirty="0" err="1"/>
              <a:t>оториноляринголога</a:t>
            </a:r>
            <a:r>
              <a:rPr lang="ru-RU" dirty="0"/>
              <a:t>, офтальмолога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5736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9015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620000" cy="2218258"/>
          </a:xfrm>
        </p:spPr>
        <p:txBody>
          <a:bodyPr/>
          <a:lstStyle/>
          <a:p>
            <a:r>
              <a:rPr lang="ru-RU" sz="2800" b="1" dirty="0"/>
              <a:t>Сочетание диспансеризации и профилактического медицинского осмотра должно увеличить охват населения профилактическими мероприятиями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7620000" cy="3888432"/>
          </a:xfrm>
        </p:spPr>
        <p:txBody>
          <a:bodyPr>
            <a:normAutofit fontScale="92500"/>
          </a:bodyPr>
          <a:lstStyle/>
          <a:p>
            <a:r>
              <a:rPr lang="ru-RU" dirty="0"/>
              <a:t>В каждой поликлинике известно число граждан подлежащих диспансеризации в текущем году и число граждан, прошедших ее за отчетный год  (должен составлять не менее 63 % от общего числа граждан подлежащих в текущем году диспансеризации).</a:t>
            </a:r>
          </a:p>
          <a:p>
            <a:r>
              <a:rPr lang="ru-RU" dirty="0" smtClean="0"/>
              <a:t>ПРИМЕР: </a:t>
            </a:r>
          </a:p>
          <a:p>
            <a:r>
              <a:rPr lang="ru-RU" dirty="0" smtClean="0"/>
              <a:t>Допустим  </a:t>
            </a:r>
            <a:r>
              <a:rPr lang="ru-RU" dirty="0"/>
              <a:t>в поликлинике N в 2018 г. пройдет диспансеризацию 63 % населения, а 37 % не пройдут ее по различным причинам.</a:t>
            </a:r>
          </a:p>
          <a:p>
            <a:r>
              <a:rPr lang="ru-RU" dirty="0"/>
              <a:t>Отсюда следует, что у 37 % населения в следующем 2019 г. появится право пройти профилактический медицинский осмотр.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442829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Диспансерное наблюдение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Приказ Минздрава России от 21 декабря 2012 г. N </a:t>
            </a:r>
            <a:r>
              <a:rPr lang="ru-RU" sz="3200" dirty="0" smtClean="0"/>
              <a:t>1344н «ОБ </a:t>
            </a:r>
            <a:r>
              <a:rPr lang="ru-RU" sz="3200" dirty="0"/>
              <a:t>УТВЕРЖДЕНИИ ПОРЯДКА ПРОВЕДЕНИЯ ДИСПАНСЕРНОГО </a:t>
            </a:r>
            <a:r>
              <a:rPr lang="ru-RU" sz="3200" dirty="0" smtClean="0"/>
              <a:t>НАБЛЮДЕНИЯ»</a:t>
            </a:r>
          </a:p>
          <a:p>
            <a:r>
              <a:rPr lang="ru-RU" sz="3200" dirty="0"/>
              <a:t>Порядок регулирует вопросы проведения медицинскими организациями диспансерного наблюдения взрослого населения (в возрасте 18 лет и старше</a:t>
            </a:r>
            <a:r>
              <a:rPr lang="ru-RU" sz="3200" dirty="0" smtClean="0"/>
              <a:t>)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6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П.3 Диспансерное наблюдение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Диспансерное наблюдение осуществляется в отношении граждан, страдающих отдельными видами </a:t>
            </a:r>
            <a:r>
              <a:rPr lang="ru-RU" sz="2800" b="1" dirty="0"/>
              <a:t>хронических неинфекционных и инфекционных заболеваний или имеющих высокий риск их развития</a:t>
            </a:r>
            <a:r>
              <a:rPr lang="ru-RU" sz="2800" dirty="0"/>
              <a:t>, а также в отношении граждан, находящихся в </a:t>
            </a:r>
            <a:r>
              <a:rPr lang="ru-RU" sz="2800" b="1" dirty="0"/>
              <a:t>восстановительном периоде после перенесенных тяжелых острых заболеваний </a:t>
            </a:r>
            <a:r>
              <a:rPr lang="ru-RU" sz="2800" dirty="0"/>
              <a:t>(состояний, в том числе травм и отравлений).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6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П.3 ДН за лицами с ХНИЗ – часть диспансеризации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Диспансерное наблюдение </a:t>
            </a:r>
            <a:r>
              <a:rPr lang="ru-RU" sz="2400" dirty="0"/>
              <a:t>за гражданами, страдающими </a:t>
            </a:r>
            <a:r>
              <a:rPr lang="ru-RU" sz="2400" dirty="0" smtClean="0"/>
              <a:t>ХНИЗ, </a:t>
            </a:r>
            <a:r>
              <a:rPr lang="ru-RU" sz="2400" dirty="0"/>
              <a:t>являющимися основной причиной инвалидности и преждевременной смертности населения </a:t>
            </a:r>
            <a:r>
              <a:rPr lang="ru-RU" sz="2400" dirty="0" smtClean="0"/>
              <a:t>РФ, а </a:t>
            </a:r>
            <a:r>
              <a:rPr lang="ru-RU" sz="2400" dirty="0"/>
              <a:t>также имеющими основные факторы риска развития таких заболеваний (повышенный уровень </a:t>
            </a:r>
            <a:r>
              <a:rPr lang="ru-RU" sz="2400" dirty="0" smtClean="0"/>
              <a:t>АД, </a:t>
            </a:r>
            <a:r>
              <a:rPr lang="ru-RU" sz="2400" dirty="0" err="1"/>
              <a:t>дислипидемия</a:t>
            </a:r>
            <a:r>
              <a:rPr lang="ru-RU" sz="2400" dirty="0"/>
              <a:t>, повышенный уровень глюкозы в крови, курение табака, пагубное потребление алкоголя, нерациональное питание, низкая физическая активность, избыточная масса тела и ожирение), </a:t>
            </a:r>
            <a:r>
              <a:rPr lang="ru-RU" sz="2400" b="1" dirty="0"/>
              <a:t>входит в часть комплекса мероприятий по проведению диспансеризации и профилактических медицинских осмотров </a:t>
            </a:r>
            <a:r>
              <a:rPr lang="ru-RU" sz="2400" b="1" dirty="0" smtClean="0"/>
              <a:t>населения</a:t>
            </a:r>
            <a:endParaRPr lang="ru-RU" sz="2400" b="1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04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4122"/>
          </a:xfrm>
        </p:spPr>
        <p:txBody>
          <a:bodyPr/>
          <a:lstStyle/>
          <a:p>
            <a:r>
              <a:rPr lang="ru-RU" sz="3200" b="1" dirty="0" smtClean="0"/>
              <a:t>Содержание диспансерного приема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7620000" cy="525658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Оценка состояния пациента, сбор жалоб и анамнеза, </a:t>
            </a:r>
            <a:r>
              <a:rPr lang="ru-RU" sz="2400" dirty="0" err="1" smtClean="0"/>
              <a:t>физикальное</a:t>
            </a:r>
            <a:r>
              <a:rPr lang="ru-RU" sz="2400" dirty="0" smtClean="0"/>
              <a:t> обследование</a:t>
            </a:r>
          </a:p>
          <a:p>
            <a:r>
              <a:rPr lang="ru-RU" sz="2400" dirty="0" smtClean="0"/>
              <a:t>Назначение и оценка лабораторных и инструментальных исследований</a:t>
            </a:r>
          </a:p>
          <a:p>
            <a:r>
              <a:rPr lang="ru-RU" sz="2400" dirty="0" smtClean="0"/>
              <a:t>Установление или уточнение диагноза заболевания</a:t>
            </a:r>
          </a:p>
          <a:p>
            <a:r>
              <a:rPr lang="ru-RU" sz="2400" dirty="0" smtClean="0"/>
              <a:t>Назначение по медицинским показаниям профилактических, лечебных и реабилитационных мероприятий, в т. ч. направление на специализированную (высокотехнологичную) помощь, санаторно-курортное лечение, в отделение/кабинет медицинской профилактики для углубленного консультирования/группового консультирования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27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922114"/>
          </a:xfrm>
        </p:spPr>
        <p:txBody>
          <a:bodyPr/>
          <a:lstStyle/>
          <a:p>
            <a:r>
              <a:rPr lang="ru-RU" sz="3200" b="1" dirty="0" smtClean="0"/>
              <a:t>П.5 Периодичность, длительность, объем ДН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7836024" cy="5328592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Основание для проведения ДН, группа ДН, его длительность, периодичность диспансерных осмотров, объем обследования, профилактических, лечебных и реабилитационных мероприятий определяется в соответствии с </a:t>
            </a:r>
            <a:r>
              <a:rPr lang="ru-RU" sz="2800" b="1" dirty="0" smtClean="0"/>
              <a:t>порядками и стандартами медицинской помощи</a:t>
            </a:r>
            <a:r>
              <a:rPr lang="ru-RU" sz="2800" dirty="0" smtClean="0"/>
              <a:t> Минздрава России, иными нормативными актами РФ, а также </a:t>
            </a:r>
            <a:r>
              <a:rPr lang="ru-RU" sz="2800" b="1" dirty="0" smtClean="0"/>
              <a:t>клиническими рекомендациями</a:t>
            </a:r>
            <a:r>
              <a:rPr lang="ru-RU" sz="2800" dirty="0" smtClean="0"/>
              <a:t>, утвержденными медицинскими профессиональными  организациями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47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Врач (фельдшер) отделения (кабинета) медицинской профилактики осуществляет диспансерное наблюдение за гражданами, отнесенными по результатам диспансеризации (профилактического медицинского осмотра) к III группе состояния здоровья, а также за гражданами, отнесенными ко II группе состояния здоровья, и имеющими высокий или очень высокий суммарный сердечно-сосудистый </a:t>
            </a:r>
            <a:r>
              <a:rPr lang="ru-RU" sz="2800" dirty="0" smtClean="0"/>
              <a:t>риск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241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064896" cy="936104"/>
          </a:xfrm>
        </p:spPr>
        <p:txBody>
          <a:bodyPr/>
          <a:lstStyle/>
          <a:p>
            <a:r>
              <a:rPr lang="ru-RU" sz="2400" dirty="0"/>
              <a:t>Перечень заболеваний (состояний),  при наличии которых  устанавливается группа  ДН </a:t>
            </a:r>
            <a:r>
              <a:rPr lang="ru-RU" sz="2400" dirty="0" smtClean="0"/>
              <a:t>врачом-терапевтом. </a:t>
            </a:r>
            <a:br>
              <a:rPr lang="ru-RU" sz="2400" dirty="0" smtClean="0"/>
            </a:br>
            <a:r>
              <a:rPr lang="ru-RU" sz="2400" dirty="0" smtClean="0"/>
              <a:t>Всего </a:t>
            </a:r>
            <a:r>
              <a:rPr lang="ru-RU" sz="2400" dirty="0"/>
              <a:t>38 заболеваний (состояний)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136904" cy="558924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1600" b="1" dirty="0"/>
              <a:t>Хроническая ИБС без </a:t>
            </a:r>
            <a:r>
              <a:rPr lang="ru-RU" sz="1600" b="1" dirty="0" err="1"/>
              <a:t>жизнеугрожающих</a:t>
            </a:r>
            <a:r>
              <a:rPr lang="ru-RU" sz="1600" b="1" dirty="0"/>
              <a:t> нарушений ритма, ХСН не более II ФК</a:t>
            </a:r>
          </a:p>
          <a:p>
            <a:pPr>
              <a:buFont typeface="+mj-lt"/>
              <a:buAutoNum type="arabicPeriod"/>
            </a:pPr>
            <a:r>
              <a:rPr lang="ru-RU" sz="1600" b="1" dirty="0" smtClean="0"/>
              <a:t>Состояние после </a:t>
            </a:r>
            <a:r>
              <a:rPr lang="ru-RU" sz="1600" b="1" dirty="0"/>
              <a:t>ИМ (более 12 мес.), без стенокардии или со стенокардией стабильного течения I-II ФК, ХСН не более II ФК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Стенокардия стабильного течения I-II ФК у лиц трудоспособного возраста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Стенокардия стабильного течения I-IV ФК у лиц пенсионного возраста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Артериальная гипертония 1-3 степени у лиц с контролируемым АД на фоне приема АГП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Легочная гипертензия I-II ФК со стабильным течением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Состояние после </a:t>
            </a:r>
            <a:r>
              <a:rPr lang="ru-RU" sz="1600" b="1" dirty="0" err="1"/>
              <a:t>неосл</a:t>
            </a:r>
            <a:r>
              <a:rPr lang="ru-RU" sz="1600" b="1" dirty="0"/>
              <a:t>. хирургического и </a:t>
            </a:r>
            <a:r>
              <a:rPr lang="ru-RU" sz="1600" b="1" dirty="0" err="1"/>
              <a:t>рентгенэндоваскулярного</a:t>
            </a:r>
            <a:r>
              <a:rPr lang="ru-RU" sz="1600" b="1" dirty="0"/>
              <a:t> лечения ССЗ (после 6 мес. от операции)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Состояние после </a:t>
            </a:r>
            <a:r>
              <a:rPr lang="ru-RU" sz="1600" b="1" dirty="0" err="1"/>
              <a:t>осл</a:t>
            </a:r>
            <a:r>
              <a:rPr lang="ru-RU" sz="1600" b="1" dirty="0"/>
              <a:t>. хирургического и </a:t>
            </a:r>
            <a:r>
              <a:rPr lang="ru-RU" sz="1600" b="1" dirty="0" err="1"/>
              <a:t>рентгенэндоваскулярного</a:t>
            </a:r>
            <a:r>
              <a:rPr lang="ru-RU" sz="1600" b="1" dirty="0"/>
              <a:t> лечения ССЗ (после 12 мес. от операции)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ХСН I-III ФК, стабильное состояние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Фибрилляция и (или) трепетание предсердий (пароксизмальная и </a:t>
            </a:r>
            <a:r>
              <a:rPr lang="ru-RU" sz="1600" b="1" dirty="0" err="1"/>
              <a:t>персистирующая</a:t>
            </a:r>
            <a:r>
              <a:rPr lang="ru-RU" sz="1600" b="1" dirty="0"/>
              <a:t> формы на фоне </a:t>
            </a:r>
            <a:r>
              <a:rPr lang="ru-RU" sz="1600" b="1" dirty="0" smtClean="0"/>
              <a:t>эффективной профилактической </a:t>
            </a:r>
            <a:r>
              <a:rPr lang="ru-RU" sz="1600" b="1" dirty="0"/>
              <a:t>антиаритмической терапии)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Фибрилляция и (или) трепетание предсердий (пароксизмальная, </a:t>
            </a:r>
            <a:r>
              <a:rPr lang="ru-RU" sz="1600" b="1" dirty="0" err="1"/>
              <a:t>персистириующая</a:t>
            </a:r>
            <a:r>
              <a:rPr lang="ru-RU" sz="1600" b="1" dirty="0"/>
              <a:t> и постоянная формы с </a:t>
            </a:r>
            <a:r>
              <a:rPr lang="ru-RU" sz="1600" b="1" dirty="0" smtClean="0"/>
              <a:t>эффективным контролем </a:t>
            </a:r>
            <a:r>
              <a:rPr lang="ru-RU" sz="1600" b="1" dirty="0"/>
              <a:t>ЧСС на фоне приема лекарственных препаратов)</a:t>
            </a:r>
          </a:p>
          <a:p>
            <a:pPr>
              <a:buFont typeface="+mj-lt"/>
              <a:buAutoNum type="arabicPeriod"/>
            </a:pPr>
            <a:r>
              <a:rPr lang="ru-RU" sz="1600" b="1" dirty="0"/>
              <a:t>Предсердная и желудочковая экстрасистолия, </a:t>
            </a:r>
            <a:r>
              <a:rPr lang="ru-RU" sz="1600" b="1" dirty="0" err="1"/>
              <a:t>наджелудочковые</a:t>
            </a:r>
            <a:r>
              <a:rPr lang="ru-RU" sz="1600" b="1" dirty="0"/>
              <a:t> и желудочковые тахикардии на фоне </a:t>
            </a:r>
            <a:r>
              <a:rPr lang="ru-RU" sz="1600" b="1" dirty="0" smtClean="0"/>
              <a:t>эффективной профилактической </a:t>
            </a:r>
            <a:r>
              <a:rPr lang="ru-RU" sz="1600" b="1" dirty="0"/>
              <a:t>антиаритмической </a:t>
            </a:r>
            <a:r>
              <a:rPr lang="ru-RU" sz="1600" b="1" dirty="0" smtClean="0"/>
              <a:t>терапии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71343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5536</TotalTime>
  <Words>10259</Words>
  <Application>Microsoft Office PowerPoint</Application>
  <PresentationFormat>Экран (4:3)</PresentationFormat>
  <Paragraphs>639</Paragraphs>
  <Slides>101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02" baseType="lpstr">
      <vt:lpstr>Соседство</vt:lpstr>
      <vt:lpstr>Общие вопросы организации и проведения диспансерного наблюдения больных хроническими неинфекционными заболеваниями и пациентов с высоким риском их развития</vt:lpstr>
      <vt:lpstr>Основная причина смертности в развитых странах - ХНИЗ</vt:lpstr>
      <vt:lpstr>ХНИЗ имеют общую структуру факторов риска их развития</vt:lpstr>
      <vt:lpstr>Презентация PowerPoint</vt:lpstr>
      <vt:lpstr>Презентация PowerPoint</vt:lpstr>
      <vt:lpstr>Чем объясняется снижение смертности от ССЗ?</vt:lpstr>
      <vt:lpstr>Факторы, значимо влияющие на торможение темпа снижения смертности населения в РФ</vt:lpstr>
      <vt:lpstr>Раннее выявление заболеваний</vt:lpstr>
      <vt:lpstr>Концепция скрининга  в здравоохранении</vt:lpstr>
      <vt:lpstr>Отличия скрининга от ранней диагностики</vt:lpstr>
      <vt:lpstr>Нормативно-правовое регулирование деятельности первичного звена здравоохранения</vt:lpstr>
      <vt:lpstr>ФЗ от 21.11.2011 N 323  "Об основах охраны здоровья граждан РФ»  Ст.12. Приоритет профилактики в сфере охраны здоровья</vt:lpstr>
      <vt:lpstr>Профилактика ХНИЗ является отдельным и самостоятельным профилем медицинской помощи</vt:lpstr>
      <vt:lpstr>ФЗ N 323-ФЗ "Об основах охраны здоровья граждан РФ» ст. 46 (медицинские осмотры, диспансеризация )</vt:lpstr>
      <vt:lpstr>Основные функции кабинета/отделения медицинской профилактики ФЗ от 21.11.2011 N 323-ФЗ  «Об основах охраны здоровья граждан РФ» Приложение 7.</vt:lpstr>
      <vt:lpstr>Законодательная база организации диспансеризации</vt:lpstr>
      <vt:lpstr>Диспансеризация в РФ с позиций доказательной медицины и научно обоснованного скрининга.  Мероприятия 1-го этапа, подлежащие удалению </vt:lpstr>
      <vt:lpstr>Презентация PowerPoint</vt:lpstr>
      <vt:lpstr>Нерешенные и спорные в РФ с позиций доказательной медицины и научно обоснованного скрининга вопросы диспансеризации в РФ</vt:lpstr>
      <vt:lpstr>Приказ Минздрава РФ от  26 октября 201</vt:lpstr>
      <vt:lpstr> Пункт  3. Диспансеризация взрослого населения проводится путем углубленного обследования состояния здоровья граждан в целях:</vt:lpstr>
      <vt:lpstr>Пункт 3. продолжение</vt:lpstr>
      <vt:lpstr>Критерии диагностики факторов риска</vt:lpstr>
      <vt:lpstr>Пункт 4. Периодичность проведения диспансеризации </vt:lpstr>
      <vt:lpstr>Пункт 7. Участковый принцип диспансеризации</vt:lpstr>
      <vt:lpstr>Пункт 8. Диспансеризация проводится при условии добровольного согласия гражданина</vt:lpstr>
      <vt:lpstr> Ответственность за организацию и проведение диспансеризации</vt:lpstr>
      <vt:lpstr> Задачи врача-терапевта при проведении диспансеризации</vt:lpstr>
      <vt:lpstr>Пункт 11. продолжение</vt:lpstr>
      <vt:lpstr>Пункт 11. продолжение</vt:lpstr>
      <vt:lpstr>Пункт 11. продолжение</vt:lpstr>
      <vt:lpstr>продолжение</vt:lpstr>
      <vt:lpstr>Презентация PowerPoint</vt:lpstr>
      <vt:lpstr>Сердечно-сосудистый риск </vt:lpstr>
      <vt:lpstr>Презентация PowerPoint</vt:lpstr>
      <vt:lpstr>Презентация PowerPoint</vt:lpstr>
      <vt:lpstr>Пункт 11. продолжение</vt:lpstr>
      <vt:lpstr>Пункт 11. продолжение</vt:lpstr>
      <vt:lpstr>Пункт 12. Задачи отделения (кабинета) медицинской профилактики при проведении диспансеризации</vt:lpstr>
      <vt:lpstr>Пункт 12. Задачи отделения (кабинета) медицинской профилактики при проведении диспансеризации</vt:lpstr>
      <vt:lpstr>Пункт 12. Задачи отделения (кабинета) медицинской профилактики при проведении диспансеризации</vt:lpstr>
      <vt:lpstr>Пункт 13. Этапы диспансеризации</vt:lpstr>
      <vt:lpstr>Пункт 13.  Мероприятия  первого этапа</vt:lpstr>
      <vt:lpstr>Мероприятия  первого этапа</vt:lpstr>
      <vt:lpstr>Мероприятия  первого этапа</vt:lpstr>
      <vt:lpstr>Мероприятия  первого этапа</vt:lpstr>
      <vt:lpstr>Мероприятия  первого этапа</vt:lpstr>
      <vt:lpstr>Мероприятия  первого этапа</vt:lpstr>
      <vt:lpstr>Предраковые заболевания кожи</vt:lpstr>
      <vt:lpstr>Предраковые заболевания кожи</vt:lpstr>
      <vt:lpstr>Предраковые заболевания кожи </vt:lpstr>
      <vt:lpstr>Завершение первого этапа</vt:lpstr>
      <vt:lpstr>П. 14. Мероприятия второго этапа диспансеризации</vt:lpstr>
      <vt:lpstr>П. 14. Мероприятия второго этапа диспансеризации</vt:lpstr>
      <vt:lpstr>П. 14. Мероприятия второго этапа диспансеризации</vt:lpstr>
      <vt:lpstr>П. 14. Мероприятия второго этапа диспансеризации</vt:lpstr>
      <vt:lpstr>П. 14. Мероприятия второго этапа диспансеризации</vt:lpstr>
      <vt:lpstr>П. 14. Мероприятия второго этапа диспансеризации</vt:lpstr>
      <vt:lpstr> </vt:lpstr>
      <vt:lpstr>Завершение второго этапа</vt:lpstr>
      <vt:lpstr>Возможность учитывать результаты исследований, консультаций</vt:lpstr>
      <vt:lpstr>Расширены возможности проведения дополнительных исследований не входящих в объем диспансеризации</vt:lpstr>
      <vt:lpstr> Процедура оформления учетной документации </vt:lpstr>
      <vt:lpstr>Группы здоровья I группа здоровья</vt:lpstr>
      <vt:lpstr>I группа здоровья</vt:lpstr>
      <vt:lpstr>II  группа здоровья</vt:lpstr>
      <vt:lpstr>Презентация PowerPoint</vt:lpstr>
      <vt:lpstr>Презентация PowerPoint</vt:lpstr>
      <vt:lpstr>IIIа группа состояния здоровья </vt:lpstr>
      <vt:lpstr>IIIб группа состояния здоровья </vt:lpstr>
      <vt:lpstr>Презентация PowerPoint</vt:lpstr>
      <vt:lpstr>Презентация PowerPoint</vt:lpstr>
      <vt:lpstr>Критерии эффективности диспансеризации</vt:lpstr>
      <vt:lpstr>Критерии эффективности диспансеризации</vt:lpstr>
      <vt:lpstr>Критерии эффективности диспансеризации</vt:lpstr>
      <vt:lpstr>Критерии эффективности диспансеризации</vt:lpstr>
      <vt:lpstr>Учет всех мероприятий</vt:lpstr>
      <vt:lpstr>Порядок оплаты диспансеризации</vt:lpstr>
      <vt:lpstr>Порядок оплаты диспансеризации</vt:lpstr>
      <vt:lpstr>Порядок оплаты диспансеризации</vt:lpstr>
      <vt:lpstr>Коды факторов риска по МКБ-10</vt:lpstr>
      <vt:lpstr>Коды факторов риска по МКБ-10</vt:lpstr>
      <vt:lpstr>Коды факторов риска по МКБ-10</vt:lpstr>
      <vt:lpstr>Профилактический медицинский осмотр</vt:lpstr>
      <vt:lpstr>Цели профилактического медицинского осмотра</vt:lpstr>
      <vt:lpstr>Профилактический медицинский осмотр</vt:lpstr>
      <vt:lpstr>Мероприятия профосмотра</vt:lpstr>
      <vt:lpstr>Мероприятия профосмотра</vt:lpstr>
      <vt:lpstr>Консультации специалистов и исследования вне рамок профосмотра</vt:lpstr>
      <vt:lpstr> Преимущества профилактического медицинского осмотра </vt:lpstr>
      <vt:lpstr>Преимущества диспансеризации перед профосмотром</vt:lpstr>
      <vt:lpstr>Сочетание диспансеризации и профилактического медицинского осмотра должно увеличить охват населения профилактическими мероприятиями  </vt:lpstr>
      <vt:lpstr>Диспансерное наблюдение</vt:lpstr>
      <vt:lpstr>П.3 Диспансерное наблюдение</vt:lpstr>
      <vt:lpstr>П.3 ДН за лицами с ХНИЗ – часть диспансеризации </vt:lpstr>
      <vt:lpstr>Содержание диспансерного приема</vt:lpstr>
      <vt:lpstr>П.5 Периодичность, длительность, объем ДН</vt:lpstr>
      <vt:lpstr>Презентация PowerPoint</vt:lpstr>
      <vt:lpstr>Перечень заболеваний (состояний),  при наличии которых  устанавливается группа  ДН врачом-терапевтом.  Всего 38 заболеваний (состояний)</vt:lpstr>
      <vt:lpstr>Перечень заболеваний (состояний),  при наличии которых  устанавливается группа  ДН врачом-терапевтом</vt:lpstr>
      <vt:lpstr>Перечень заболеваний (состояний),  при наличии которых  устанавливается группа  ДН врачом-терапевтом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вопросы организации и проведения диспансерного наблюдения больных хроническими неинфекционными заболеваниями и пациентов с высоким риском их развития</dc:title>
  <dc:creator>AlexMar</dc:creator>
  <cp:lastModifiedBy>User</cp:lastModifiedBy>
  <cp:revision>230</cp:revision>
  <dcterms:created xsi:type="dcterms:W3CDTF">2015-02-11T19:18:45Z</dcterms:created>
  <dcterms:modified xsi:type="dcterms:W3CDTF">2024-09-02T11:45:32Z</dcterms:modified>
</cp:coreProperties>
</file>